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2"/>
  </p:notesMasterIdLst>
  <p:sldIdLst>
    <p:sldId id="256" r:id="rId2"/>
    <p:sldId id="257" r:id="rId3"/>
    <p:sldId id="262" r:id="rId4"/>
    <p:sldId id="261" r:id="rId5"/>
    <p:sldId id="264" r:id="rId6"/>
    <p:sldId id="291" r:id="rId7"/>
    <p:sldId id="292" r:id="rId8"/>
    <p:sldId id="293" r:id="rId9"/>
    <p:sldId id="294" r:id="rId10"/>
    <p:sldId id="276" r:id="rId11"/>
    <p:sldId id="277" r:id="rId12"/>
    <p:sldId id="266" r:id="rId13"/>
    <p:sldId id="273" r:id="rId14"/>
    <p:sldId id="279" r:id="rId15"/>
    <p:sldId id="268" r:id="rId16"/>
    <p:sldId id="278" r:id="rId17"/>
    <p:sldId id="280" r:id="rId18"/>
    <p:sldId id="267" r:id="rId19"/>
    <p:sldId id="269" r:id="rId20"/>
    <p:sldId id="274" r:id="rId21"/>
    <p:sldId id="275" r:id="rId22"/>
    <p:sldId id="270" r:id="rId23"/>
    <p:sldId id="281" r:id="rId24"/>
    <p:sldId id="265" r:id="rId25"/>
    <p:sldId id="289" r:id="rId26"/>
    <p:sldId id="284" r:id="rId27"/>
    <p:sldId id="285" r:id="rId28"/>
    <p:sldId id="286" r:id="rId29"/>
    <p:sldId id="287" r:id="rId30"/>
    <p:sldId id="290" r:id="rId3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951" autoAdjust="0"/>
    <p:restoredTop sz="94660"/>
  </p:normalViewPr>
  <p:slideViewPr>
    <p:cSldViewPr>
      <p:cViewPr varScale="1">
        <p:scale>
          <a:sx n="106" d="100"/>
          <a:sy n="106" d="100"/>
        </p:scale>
        <p:origin x="1362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nathan Hills" userId="f19a10c9-e217-49df-814f-0023e2354cb5" providerId="ADAL" clId="{DD344DEB-542F-4AD0-8C2F-63B7BDA9648F}"/>
    <pc:docChg chg="custSel modSld">
      <pc:chgData name="Jonathan Hills" userId="f19a10c9-e217-49df-814f-0023e2354cb5" providerId="ADAL" clId="{DD344DEB-542F-4AD0-8C2F-63B7BDA9648F}" dt="2025-01-17T16:39:34.059" v="92" actId="20577"/>
      <pc:docMkLst>
        <pc:docMk/>
      </pc:docMkLst>
      <pc:sldChg chg="modSp mod">
        <pc:chgData name="Jonathan Hills" userId="f19a10c9-e217-49df-814f-0023e2354cb5" providerId="ADAL" clId="{DD344DEB-542F-4AD0-8C2F-63B7BDA9648F}" dt="2025-01-17T16:39:34.059" v="92" actId="20577"/>
        <pc:sldMkLst>
          <pc:docMk/>
          <pc:sldMk cId="0" sldId="290"/>
        </pc:sldMkLst>
        <pc:spChg chg="mod">
          <ac:chgData name="Jonathan Hills" userId="f19a10c9-e217-49df-814f-0023e2354cb5" providerId="ADAL" clId="{DD344DEB-542F-4AD0-8C2F-63B7BDA9648F}" dt="2025-01-17T16:39:34.059" v="92" actId="20577"/>
          <ac:spMkLst>
            <pc:docMk/>
            <pc:sldMk cId="0" sldId="290"/>
            <ac:spMk id="3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8EC9094A-D58A-4A66-A115-8FEBC68FFCC6}" type="datetimeFigureOut">
              <a:rPr lang="en-US"/>
              <a:pPr>
                <a:defRPr/>
              </a:pPr>
              <a:t>1/16/2025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43840860-FC4D-4CBD-8A32-28E8EDB142A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001A29C-D937-4531-A411-7DB020255869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7E478E1-10B3-4DDA-AB19-E791FC11568D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2A098C3-4D38-4977-878E-1F830555C4FF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A19AA92-F40D-4A2F-ABDA-01BFF6EE2D57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11CE6F2-EF56-4777-B663-B421E44A19F8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6BC5330-5406-4F11-A840-7CD75AB150C3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756C841-6DBE-4747-A995-489B45AD7D92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AE5F891-35A1-435E-AE71-367B66389669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C3B498E-7DD6-4A9F-8176-83AF88D436DF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430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A0E64EF-6012-44D6-BE2D-E6343C7EB233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440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857B07E-DC61-4DC9-9CAF-56888C8203E0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9008471-9EAC-4A76-AF70-169902F84ED2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460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6A93A14-14CF-473C-8D58-80B06F4AE7FC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FCE012C-6B3E-4063-9886-A97004153578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BC303DA-87B2-4777-A132-759F4856C409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2D12725-B893-4973-B4BA-09690D49F4A0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5A75ADC-14FD-483B-B6E7-242FEA6AC21A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512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1A270DD-128F-4454-A098-FE41C1A8FBB8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2B98A08-ADA8-470E-8C0B-2C4B31348BB1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532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02A55D8-1D75-4F37-8E09-42E0BD7B3E33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A9AA3AC-4D2F-4A5D-B77B-B369FF9BF088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553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6E30011-58D3-45C8-BE25-4825D1459374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563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4D6666F-F6B0-42B4-BDF2-5F3F89C0A19A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34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573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9820023-887D-4442-8724-383CF22640CC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239F613-76E3-4541-A71E-7DE244F5EC82}" type="datetimeFigureOut">
              <a:rPr lang="en-US" smtClean="0"/>
              <a:pPr>
                <a:defRPr/>
              </a:pPr>
              <a:t>1/16/2025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66F8F736-8E3A-4F5B-A20A-B058EF261BE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4C7FB7C-04FB-4E19-948B-4D4A538C3978}" type="datetimeFigureOut">
              <a:rPr lang="en-US" smtClean="0"/>
              <a:pPr>
                <a:defRPr/>
              </a:pPr>
              <a:t>1/16/2025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CF9148-9FED-416F-95DE-EC91D8E0524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A1B1CF3-80E9-4158-B0AD-6EB3985D0CBB}" type="datetimeFigureOut">
              <a:rPr lang="en-US" smtClean="0"/>
              <a:pPr>
                <a:defRPr/>
              </a:pPr>
              <a:t>1/16/2025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pPr>
              <a:defRPr/>
            </a:pPr>
            <a:fld id="{B07213E5-B597-4D4B-A74F-C773DAE9277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F333A32-F38B-4B42-9D38-79EAEED737DC}" type="datetimeFigureOut">
              <a:rPr lang="en-US" smtClean="0"/>
              <a:pPr>
                <a:defRPr/>
              </a:pPr>
              <a:t>1/16/2025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5DB0E7D-4C69-4A16-B4BD-54DA4A63EE6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D4BB033-0547-44C6-ABB5-34D51EB1432E}" type="datetimeFigureOut">
              <a:rPr lang="en-US" smtClean="0"/>
              <a:pPr>
                <a:defRPr/>
              </a:pPr>
              <a:t>1/16/2025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9D6916-FE3B-40B3-8D3A-4CBBF920A5D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F587E2D-EF89-4D2A-959D-E2242213D6BA}" type="datetimeFigureOut">
              <a:rPr lang="en-US" smtClean="0"/>
              <a:pPr>
                <a:defRPr/>
              </a:pPr>
              <a:t>1/16/2025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A2EE5D6-EC30-42A1-8920-297D3C342A4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D3C32AF-219C-4AF4-A694-7A4BE9AAB985}" type="datetimeFigureOut">
              <a:rPr lang="en-US" smtClean="0"/>
              <a:pPr>
                <a:defRPr/>
              </a:pPr>
              <a:t>1/16/2025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6612506-E654-45DB-8075-F12CB8F9561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6775B19-48A1-4747-A070-9C9A84DB4153}" type="datetimeFigureOut">
              <a:rPr lang="en-US" smtClean="0"/>
              <a:pPr>
                <a:defRPr/>
              </a:pPr>
              <a:t>1/16/2025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5C2EDC2-90D1-46C7-B012-5FD9EF4E917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C4B1B34-226B-4C9B-A1BC-FEB89E4399CF}" type="datetimeFigureOut">
              <a:rPr lang="en-US" smtClean="0"/>
              <a:pPr>
                <a:defRPr/>
              </a:pPr>
              <a:t>1/16/2025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pPr>
              <a:defRPr/>
            </a:pPr>
            <a:fld id="{B23AC8A9-95EF-42E9-BDA8-E334FE8006E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AE29D72-EBFC-4D23-9091-0F8B7956BD03}" type="datetimeFigureOut">
              <a:rPr lang="en-US" smtClean="0"/>
              <a:pPr>
                <a:defRPr/>
              </a:pPr>
              <a:t>1/16/2025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C7809D9-E457-40DF-B1D7-D2871274596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75110EE-6D6D-4E32-91B2-AC863CE3C4FE}" type="datetimeFigureOut">
              <a:rPr lang="en-US" smtClean="0"/>
              <a:pPr>
                <a:defRPr/>
              </a:pPr>
              <a:t>1/16/2025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CF4BB7-23F7-4AA5-8250-4E7CF357CCA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700BCA58-ED84-4C7E-B5F9-12A9F2FA3B65}" type="datetimeFigureOut">
              <a:rPr lang="en-US" smtClean="0"/>
              <a:pPr>
                <a:defRPr/>
              </a:pPr>
              <a:t>1/16/2025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fld id="{75FD9759-8610-4581-9805-73CAC7DD8BC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/>
              <a:t>With a focus on Vergil’s </a:t>
            </a:r>
            <a:r>
              <a:rPr lang="en-US"/>
              <a:t>Aeneid</a:t>
            </a:r>
            <a:endParaRPr lang="en-US" dirty="0"/>
          </a:p>
        </p:txBody>
      </p:sp>
      <p:sp>
        <p:nvSpPr>
          <p:cNvPr id="2050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sz="8800"/>
              <a:t>Latin Meter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600" b="1"/>
              <a:t>What is meter?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1447800"/>
            <a:ext cx="8610600" cy="13716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4000">
                <a:latin typeface="+mj-lt"/>
                <a:ea typeface="+mj-ea"/>
                <a:cs typeface="+mj-cs"/>
              </a:rPr>
              <a:t>Meter is the </a:t>
            </a:r>
            <a:r>
              <a:rPr lang="en-US" sz="4000" b="1">
                <a:latin typeface="+mj-lt"/>
                <a:ea typeface="+mj-ea"/>
                <a:cs typeface="+mj-cs"/>
              </a:rPr>
              <a:t>rhythm</a:t>
            </a:r>
            <a:r>
              <a:rPr lang="en-US" sz="4000">
                <a:latin typeface="+mj-lt"/>
                <a:ea typeface="+mj-ea"/>
                <a:cs typeface="+mj-cs"/>
              </a:rPr>
              <a:t> of a Latin poem.</a:t>
            </a: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533400" y="2971800"/>
            <a:ext cx="8229600" cy="2554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charset="0"/>
              <a:buChar char="•"/>
            </a:pPr>
            <a:r>
              <a:rPr lang="en-US" sz="4400">
                <a:latin typeface="Calibri" pitchFamily="34" charset="0"/>
              </a:rPr>
              <a:t>Determined, in </a:t>
            </a:r>
            <a:r>
              <a:rPr lang="en-US" sz="4400" u="sng">
                <a:latin typeface="Calibri" pitchFamily="34" charset="0"/>
              </a:rPr>
              <a:t>Latin</a:t>
            </a:r>
            <a:r>
              <a:rPr lang="en-US" sz="4400">
                <a:latin typeface="Calibri" pitchFamily="34" charset="0"/>
              </a:rPr>
              <a:t>,  by the </a:t>
            </a:r>
            <a:r>
              <a:rPr lang="en-US" sz="4400" b="1">
                <a:latin typeface="Calibri" pitchFamily="34" charset="0"/>
              </a:rPr>
              <a:t>length</a:t>
            </a:r>
            <a:r>
              <a:rPr lang="en-US" sz="4400">
                <a:latin typeface="Calibri" pitchFamily="34" charset="0"/>
              </a:rPr>
              <a:t> of the </a:t>
            </a:r>
            <a:r>
              <a:rPr lang="en-US" sz="4400" b="1">
                <a:latin typeface="Calibri" pitchFamily="34" charset="0"/>
              </a:rPr>
              <a:t>vowels</a:t>
            </a:r>
            <a:r>
              <a:rPr lang="en-US" sz="4400">
                <a:latin typeface="Calibri" pitchFamily="34" charset="0"/>
              </a:rPr>
              <a:t> in a line of poetry.  </a:t>
            </a:r>
            <a:r>
              <a:rPr lang="en-US" sz="2800">
                <a:latin typeface="Calibri" pitchFamily="34" charset="0"/>
              </a:rPr>
              <a:t>[remember the long –ā in the 1</a:t>
            </a:r>
            <a:r>
              <a:rPr lang="en-US" sz="2800" baseline="30000">
                <a:latin typeface="Calibri" pitchFamily="34" charset="0"/>
              </a:rPr>
              <a:t>st</a:t>
            </a:r>
            <a:r>
              <a:rPr lang="en-US" sz="2800">
                <a:latin typeface="Calibri" pitchFamily="34" charset="0"/>
              </a:rPr>
              <a:t> declension ablative singular?]</a:t>
            </a:r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1828800" y="5791200"/>
            <a:ext cx="5543550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>
                <a:cs typeface="Times New Roman" pitchFamily="18" charset="0"/>
              </a:rPr>
              <a:t>Long vowels are marked with   </a:t>
            </a:r>
            <a:r>
              <a:rPr lang="en-US" sz="2800" b="1">
                <a:cs typeface="Times New Roman" pitchFamily="18" charset="0"/>
              </a:rPr>
              <a:t>–</a:t>
            </a:r>
            <a:r>
              <a:rPr lang="en-US" sz="2800">
                <a:cs typeface="Times New Roman" pitchFamily="18" charset="0"/>
              </a:rPr>
              <a:t> </a:t>
            </a:r>
          </a:p>
          <a:p>
            <a:r>
              <a:rPr lang="en-US" sz="2800">
                <a:cs typeface="Times New Roman" pitchFamily="18" charset="0"/>
              </a:rPr>
              <a:t>short vowels are marked with  </a:t>
            </a:r>
            <a:r>
              <a:rPr lang="en-US" sz="2800" b="1">
                <a:cs typeface="Times New Roman" pitchFamily="18" charset="0"/>
              </a:rPr>
              <a:t> U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304800" y="228600"/>
            <a:ext cx="8610600" cy="1905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4400">
                <a:latin typeface="+mj-lt"/>
                <a:ea typeface="+mj-ea"/>
                <a:cs typeface="+mj-cs"/>
              </a:rPr>
              <a:t>There are many different meters/ vowel patterns in Latin poetry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04800" y="2438400"/>
            <a:ext cx="8229600" cy="1446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charset="0"/>
              <a:buChar char="•"/>
            </a:pPr>
            <a:r>
              <a:rPr lang="en-US" sz="4400">
                <a:latin typeface="Calibri" pitchFamily="34" charset="0"/>
              </a:rPr>
              <a:t>The meters have subcomponents called “feet”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381000" y="4268788"/>
            <a:ext cx="8229600" cy="212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charset="0"/>
              <a:buChar char="•"/>
            </a:pPr>
            <a:r>
              <a:rPr lang="en-US" sz="4400">
                <a:latin typeface="Calibri" pitchFamily="34" charset="0"/>
              </a:rPr>
              <a:t>Arrange the different kinds of “feet” in patterns to make certain kinds of meters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4"/>
          <p:cNvSpPr>
            <a:spLocks noChangeArrowheads="1"/>
          </p:cNvSpPr>
          <p:nvPr/>
        </p:nvSpPr>
        <p:spPr bwMode="auto">
          <a:xfrm>
            <a:off x="304800" y="533400"/>
            <a:ext cx="8534400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4400">
                <a:latin typeface="Calibri" pitchFamily="34" charset="0"/>
              </a:rPr>
              <a:t>Common “Feet”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304800" y="1676400"/>
          <a:ext cx="8610599" cy="4328160"/>
        </p:xfrm>
        <a:graphic>
          <a:graphicData uri="http://schemas.openxmlformats.org/drawingml/2006/table">
            <a:tbl>
              <a:tblPr/>
              <a:tblGrid>
                <a:gridCol w="22050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650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4050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5344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latin typeface="Arial"/>
                          <a:ea typeface="Times New Roman"/>
                          <a:cs typeface="Times New Roman"/>
                        </a:rPr>
                        <a:t>Spondee</a:t>
                      </a:r>
                      <a:endParaRPr lang="en-US" sz="24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Arial"/>
                          <a:ea typeface="Times New Roman"/>
                          <a:cs typeface="Times New Roman"/>
                        </a:rPr>
                        <a:t>Two long syllables/vowels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>
                          <a:latin typeface="Arial"/>
                          <a:ea typeface="Times New Roman"/>
                          <a:cs typeface="Arial"/>
                        </a:rPr>
                        <a:t>- -</a:t>
                      </a:r>
                      <a:endParaRPr lang="en-US" sz="24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5344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latin typeface="Arial"/>
                          <a:ea typeface="Times New Roman"/>
                          <a:cs typeface="Times New Roman"/>
                        </a:rPr>
                        <a:t>Dactyl</a:t>
                      </a:r>
                      <a:endParaRPr lang="en-US" sz="24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Arial"/>
                          <a:ea typeface="Times New Roman"/>
                          <a:cs typeface="Times New Roman"/>
                        </a:rPr>
                        <a:t>One long, two short vowels     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>
                          <a:latin typeface="Arial"/>
                          <a:ea typeface="Times New Roman"/>
                          <a:cs typeface="Times New Roman"/>
                        </a:rPr>
                        <a:t>-</a:t>
                      </a:r>
                      <a:r>
                        <a:rPr lang="en-US" sz="2400">
                          <a:latin typeface="Arial"/>
                          <a:ea typeface="Times New Roman"/>
                          <a:cs typeface="Times New Roman"/>
                        </a:rPr>
                        <a:t> U </a:t>
                      </a:r>
                      <a:r>
                        <a:rPr lang="en-US" sz="2400" err="1">
                          <a:latin typeface="Arial"/>
                          <a:ea typeface="Times New Roman"/>
                          <a:cs typeface="Times New Roman"/>
                        </a:rPr>
                        <a:t>U</a:t>
                      </a:r>
                      <a:endParaRPr lang="en-US" sz="24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5344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latin typeface="Arial"/>
                          <a:ea typeface="Times New Roman"/>
                          <a:cs typeface="Times New Roman"/>
                        </a:rPr>
                        <a:t>Iamb (iambic)</a:t>
                      </a:r>
                      <a:endParaRPr lang="en-US" sz="24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Arial"/>
                          <a:ea typeface="Times New Roman"/>
                          <a:cs typeface="Times New Roman"/>
                        </a:rPr>
                        <a:t>One short and one long vowel   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Arial"/>
                          <a:ea typeface="Times New Roman"/>
                          <a:cs typeface="Times New Roman"/>
                        </a:rPr>
                        <a:t>U </a:t>
                      </a:r>
                      <a:r>
                        <a:rPr lang="en-US" sz="3600">
                          <a:latin typeface="Arial"/>
                          <a:ea typeface="Times New Roman"/>
                          <a:cs typeface="Times New Roman"/>
                        </a:rPr>
                        <a:t>-</a:t>
                      </a:r>
                      <a:endParaRPr lang="en-US" sz="24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5344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latin typeface="Arial"/>
                          <a:ea typeface="Times New Roman"/>
                          <a:cs typeface="Times New Roman"/>
                        </a:rPr>
                        <a:t>Trochee</a:t>
                      </a:r>
                      <a:endParaRPr lang="en-US" sz="24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Arial"/>
                          <a:ea typeface="Times New Roman"/>
                          <a:cs typeface="Times New Roman"/>
                        </a:rPr>
                        <a:t>One long and one short vowel   </a:t>
                      </a:r>
                      <a:r>
                        <a:rPr lang="en-US" sz="3600"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  <a:endParaRPr lang="en-US" sz="24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>
                          <a:latin typeface="Arial"/>
                          <a:ea typeface="Times New Roman"/>
                          <a:cs typeface="Times New Roman"/>
                        </a:rPr>
                        <a:t>-</a:t>
                      </a:r>
                      <a:r>
                        <a:rPr lang="en-US" sz="2400">
                          <a:latin typeface="Arial"/>
                          <a:ea typeface="Times New Roman"/>
                          <a:cs typeface="Times New Roman"/>
                        </a:rPr>
                        <a:t> U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5344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latin typeface="Arial"/>
                          <a:ea typeface="Times New Roman"/>
                          <a:cs typeface="Times New Roman"/>
                        </a:rPr>
                        <a:t>Anapest</a:t>
                      </a:r>
                      <a:endParaRPr lang="en-US" sz="24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Arial"/>
                          <a:ea typeface="Times New Roman"/>
                          <a:cs typeface="Times New Roman"/>
                        </a:rPr>
                        <a:t>Long, long, short  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>
                          <a:latin typeface="Arial"/>
                          <a:ea typeface="Times New Roman"/>
                          <a:cs typeface="Times New Roman"/>
                        </a:rPr>
                        <a:t>- -</a:t>
                      </a:r>
                      <a:r>
                        <a:rPr lang="en-US" sz="2400">
                          <a:latin typeface="Arial"/>
                          <a:ea typeface="Times New Roman"/>
                          <a:cs typeface="Times New Roman"/>
                        </a:rPr>
                        <a:t> U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04800" y="152400"/>
            <a:ext cx="8534400" cy="1446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buFont typeface="Arial" charset="0"/>
              <a:buChar char="•"/>
            </a:pPr>
            <a:r>
              <a:rPr lang="en-US" sz="4400">
                <a:latin typeface="Calibri" pitchFamily="34" charset="0"/>
              </a:rPr>
              <a:t>The </a:t>
            </a:r>
            <a:r>
              <a:rPr lang="en-US" sz="4400" b="1">
                <a:latin typeface="Calibri" pitchFamily="34" charset="0"/>
              </a:rPr>
              <a:t>Aeneid</a:t>
            </a:r>
            <a:r>
              <a:rPr lang="en-US" sz="4400">
                <a:latin typeface="Calibri" pitchFamily="34" charset="0"/>
              </a:rPr>
              <a:t> only uses one meter, </a:t>
            </a:r>
          </a:p>
          <a:p>
            <a:pPr algn="ctr"/>
            <a:r>
              <a:rPr lang="en-US" sz="4400">
                <a:latin typeface="Calibri" pitchFamily="34" charset="0"/>
              </a:rPr>
              <a:t>called </a:t>
            </a:r>
            <a:r>
              <a:rPr lang="en-US" sz="4400" b="1">
                <a:latin typeface="Calibri" pitchFamily="34" charset="0"/>
              </a:rPr>
              <a:t>Dactylic hexameter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33400" y="4038600"/>
          <a:ext cx="8077200" cy="1981200"/>
        </p:xfrm>
        <a:graphic>
          <a:graphicData uri="http://schemas.openxmlformats.org/drawingml/2006/table">
            <a:tbl>
              <a:tblPr/>
              <a:tblGrid>
                <a:gridCol w="1346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46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46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46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462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462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953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Arial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latin typeface="Arial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latin typeface="Arial"/>
                          <a:ea typeface="Times New Roman"/>
                          <a:cs typeface="Times New Roman"/>
                        </a:rPr>
                        <a:t>3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latin typeface="Arial"/>
                          <a:ea typeface="Times New Roman"/>
                          <a:cs typeface="Times New Roman"/>
                        </a:rPr>
                        <a:t>4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latin typeface="Arial"/>
                          <a:ea typeface="Times New Roman"/>
                          <a:cs typeface="Times New Roman"/>
                        </a:rPr>
                        <a:t>5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latin typeface="Arial"/>
                          <a:ea typeface="Times New Roman"/>
                          <a:cs typeface="Times New Roman"/>
                        </a:rPr>
                        <a:t>6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4295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>
                          <a:latin typeface="Arial"/>
                          <a:ea typeface="Times New Roman"/>
                          <a:cs typeface="Times New Roman"/>
                        </a:rPr>
                        <a:t>-</a:t>
                      </a:r>
                      <a:r>
                        <a:rPr lang="en-US" sz="2400" b="1">
                          <a:latin typeface="Arial"/>
                          <a:ea typeface="Times New Roman"/>
                          <a:cs typeface="Times New Roman"/>
                        </a:rPr>
                        <a:t> U </a:t>
                      </a:r>
                      <a:r>
                        <a:rPr lang="en-US" sz="2400" b="1" err="1">
                          <a:latin typeface="Arial"/>
                          <a:ea typeface="Times New Roman"/>
                          <a:cs typeface="Times New Roman"/>
                        </a:rPr>
                        <a:t>U</a:t>
                      </a:r>
                      <a:endParaRPr lang="en-US" sz="2400" b="1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>
                          <a:latin typeface="Arial"/>
                          <a:ea typeface="Times New Roman"/>
                          <a:cs typeface="Times New Roman"/>
                        </a:rPr>
                        <a:t>-</a:t>
                      </a:r>
                      <a:r>
                        <a:rPr lang="en-US" sz="2400" b="1">
                          <a:latin typeface="Arial"/>
                          <a:ea typeface="Times New Roman"/>
                          <a:cs typeface="Times New Roman"/>
                        </a:rPr>
                        <a:t> U U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>
                          <a:latin typeface="Arial"/>
                          <a:ea typeface="Times New Roman"/>
                          <a:cs typeface="Times New Roman"/>
                        </a:rPr>
                        <a:t>-</a:t>
                      </a:r>
                      <a:r>
                        <a:rPr lang="en-US" sz="2400" b="1">
                          <a:latin typeface="Arial"/>
                          <a:ea typeface="Times New Roman"/>
                          <a:cs typeface="Times New Roman"/>
                        </a:rPr>
                        <a:t> U U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>
                          <a:latin typeface="Arial"/>
                          <a:ea typeface="Times New Roman"/>
                          <a:cs typeface="Times New Roman"/>
                        </a:rPr>
                        <a:t>-</a:t>
                      </a:r>
                      <a:r>
                        <a:rPr lang="en-US" sz="2400" b="1">
                          <a:latin typeface="Arial"/>
                          <a:ea typeface="Times New Roman"/>
                          <a:cs typeface="Times New Roman"/>
                        </a:rPr>
                        <a:t> U U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>
                          <a:latin typeface="Arial"/>
                          <a:ea typeface="Times New Roman"/>
                          <a:cs typeface="Times New Roman"/>
                        </a:rPr>
                        <a:t>-</a:t>
                      </a:r>
                      <a:r>
                        <a:rPr lang="en-US" sz="2400" b="1">
                          <a:latin typeface="Arial"/>
                          <a:ea typeface="Times New Roman"/>
                          <a:cs typeface="Times New Roman"/>
                        </a:rPr>
                        <a:t> U U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>
                          <a:latin typeface="Arial"/>
                          <a:ea typeface="Times New Roman"/>
                          <a:cs typeface="Arial"/>
                        </a:rPr>
                        <a:t>- -</a:t>
                      </a:r>
                      <a:endParaRPr lang="en-US" sz="2400" b="1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4295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>
                          <a:latin typeface="Arial"/>
                          <a:ea typeface="Times New Roman"/>
                          <a:cs typeface="Arial"/>
                        </a:rPr>
                        <a:t>- -</a:t>
                      </a:r>
                      <a:endParaRPr lang="en-US" sz="2400" b="1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>
                          <a:latin typeface="Arial"/>
                          <a:ea typeface="Times New Roman"/>
                          <a:cs typeface="Arial"/>
                        </a:rPr>
                        <a:t>- -</a:t>
                      </a:r>
                      <a:endParaRPr lang="en-US" sz="2400" b="1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>
                          <a:latin typeface="Arial"/>
                          <a:ea typeface="Times New Roman"/>
                          <a:cs typeface="Arial"/>
                        </a:rPr>
                        <a:t>- -</a:t>
                      </a:r>
                      <a:endParaRPr lang="en-US" sz="2400" b="1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>
                          <a:latin typeface="Arial"/>
                          <a:ea typeface="Times New Roman"/>
                          <a:cs typeface="Arial"/>
                        </a:rPr>
                        <a:t>- -</a:t>
                      </a:r>
                      <a:endParaRPr lang="en-US" sz="2400" b="1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b="1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b="1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457200" y="2211388"/>
            <a:ext cx="8305800" cy="1446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200" dirty="0">
                <a:latin typeface="Calibri" pitchFamily="34" charset="0"/>
              </a:rPr>
              <a:t>1</a:t>
            </a:r>
            <a:r>
              <a:rPr lang="en-US" sz="3200" baseline="30000" dirty="0">
                <a:latin typeface="Calibri" pitchFamily="34" charset="0"/>
              </a:rPr>
              <a:t>st</a:t>
            </a:r>
            <a:r>
              <a:rPr lang="en-US" sz="3200" dirty="0">
                <a:latin typeface="Calibri" pitchFamily="34" charset="0"/>
              </a:rPr>
              <a:t> 4 feet are either dactyls </a:t>
            </a:r>
            <a:r>
              <a:rPr lang="en-US" sz="2800" b="1" dirty="0">
                <a:cs typeface="Times New Roman" pitchFamily="18" charset="0"/>
              </a:rPr>
              <a:t>-</a:t>
            </a:r>
            <a:r>
              <a:rPr lang="en-US" b="1" dirty="0">
                <a:cs typeface="Times New Roman" pitchFamily="18" charset="0"/>
              </a:rPr>
              <a:t> U </a:t>
            </a:r>
            <a:r>
              <a:rPr lang="en-US" b="1" dirty="0" err="1">
                <a:cs typeface="Times New Roman" pitchFamily="18" charset="0"/>
              </a:rPr>
              <a:t>U</a:t>
            </a:r>
            <a:r>
              <a:rPr lang="en-US" b="1" dirty="0">
                <a:cs typeface="Times New Roman" pitchFamily="18" charset="0"/>
              </a:rPr>
              <a:t> </a:t>
            </a:r>
            <a:r>
              <a:rPr lang="en-US" sz="3200" dirty="0">
                <a:latin typeface="Calibri" pitchFamily="34" charset="0"/>
              </a:rPr>
              <a:t> or spondees </a:t>
            </a:r>
            <a:r>
              <a:rPr lang="en-US" sz="3200" b="1" dirty="0">
                <a:ea typeface="Times New Roman" pitchFamily="18" charset="0"/>
              </a:rPr>
              <a:t>- -</a:t>
            </a:r>
          </a:p>
          <a:p>
            <a:r>
              <a:rPr lang="en-US" sz="2800" dirty="0">
                <a:ea typeface="Times New Roman" pitchFamily="18" charset="0"/>
              </a:rPr>
              <a:t>5</a:t>
            </a:r>
            <a:r>
              <a:rPr lang="en-US" sz="2800" baseline="30000" dirty="0">
                <a:ea typeface="Times New Roman" pitchFamily="18" charset="0"/>
              </a:rPr>
              <a:t>th</a:t>
            </a:r>
            <a:r>
              <a:rPr lang="en-US" sz="2800" dirty="0">
                <a:ea typeface="Times New Roman" pitchFamily="18" charset="0"/>
              </a:rPr>
              <a:t> foot is a dactyl [almost always]</a:t>
            </a:r>
          </a:p>
          <a:p>
            <a:r>
              <a:rPr lang="en-US" sz="2800" dirty="0">
                <a:ea typeface="Times New Roman" pitchFamily="18" charset="0"/>
              </a:rPr>
              <a:t>6</a:t>
            </a:r>
            <a:r>
              <a:rPr lang="en-US" sz="2800" baseline="30000" dirty="0">
                <a:ea typeface="Times New Roman" pitchFamily="18" charset="0"/>
              </a:rPr>
              <a:t>th</a:t>
            </a:r>
            <a:r>
              <a:rPr lang="en-US" sz="2800" dirty="0">
                <a:ea typeface="Times New Roman" pitchFamily="18" charset="0"/>
              </a:rPr>
              <a:t> foot is a spondee</a:t>
            </a:r>
            <a:endParaRPr lang="en-US" sz="3200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304800" y="152400"/>
            <a:ext cx="861060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sz="6600" b="1">
                <a:latin typeface="+mj-lt"/>
                <a:ea typeface="+mj-ea"/>
                <a:cs typeface="+mj-cs"/>
              </a:rPr>
              <a:t>Elisions</a:t>
            </a:r>
          </a:p>
        </p:txBody>
      </p:sp>
      <p:sp>
        <p:nvSpPr>
          <p:cNvPr id="7171" name="Title 1"/>
          <p:cNvSpPr txBox="1">
            <a:spLocks/>
          </p:cNvSpPr>
          <p:nvPr/>
        </p:nvSpPr>
        <p:spPr bwMode="auto">
          <a:xfrm>
            <a:off x="304800" y="1447800"/>
            <a:ext cx="86106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sz="3600">
                <a:latin typeface="Calibri" pitchFamily="34" charset="0"/>
              </a:rPr>
              <a:t>A </a:t>
            </a:r>
            <a:r>
              <a:rPr lang="en-US" sz="3600" b="1">
                <a:latin typeface="Calibri" pitchFamily="34" charset="0"/>
              </a:rPr>
              <a:t>vowel</a:t>
            </a:r>
            <a:r>
              <a:rPr lang="en-US" sz="3600">
                <a:latin typeface="Calibri" pitchFamily="34" charset="0"/>
              </a:rPr>
              <a:t> at the </a:t>
            </a:r>
            <a:r>
              <a:rPr lang="en-US" sz="3600" b="1" i="1">
                <a:latin typeface="Calibri" pitchFamily="34" charset="0"/>
              </a:rPr>
              <a:t>end</a:t>
            </a:r>
            <a:r>
              <a:rPr lang="en-US" sz="3600">
                <a:latin typeface="Calibri" pitchFamily="34" charset="0"/>
              </a:rPr>
              <a:t> of one word will </a:t>
            </a:r>
          </a:p>
          <a:p>
            <a:r>
              <a:rPr lang="en-US" sz="3600">
                <a:latin typeface="Calibri" pitchFamily="34" charset="0"/>
              </a:rPr>
              <a:t>“elide” (or combine…smish together) </a:t>
            </a:r>
          </a:p>
          <a:p>
            <a:r>
              <a:rPr lang="en-US" sz="3600">
                <a:latin typeface="Calibri" pitchFamily="34" charset="0"/>
              </a:rPr>
              <a:t>with a </a:t>
            </a:r>
            <a:r>
              <a:rPr lang="en-US" sz="3600" b="1">
                <a:latin typeface="Calibri" pitchFamily="34" charset="0"/>
              </a:rPr>
              <a:t>vowel</a:t>
            </a:r>
            <a:r>
              <a:rPr lang="en-US" sz="3600">
                <a:latin typeface="Calibri" pitchFamily="34" charset="0"/>
              </a:rPr>
              <a:t> at the </a:t>
            </a:r>
            <a:r>
              <a:rPr lang="en-US" sz="3600" b="1" i="1">
                <a:latin typeface="Calibri" pitchFamily="34" charset="0"/>
              </a:rPr>
              <a:t>beginning</a:t>
            </a:r>
            <a:r>
              <a:rPr lang="en-US" sz="3600">
                <a:latin typeface="Calibri" pitchFamily="34" charset="0"/>
              </a:rPr>
              <a:t> </a:t>
            </a:r>
          </a:p>
          <a:p>
            <a:r>
              <a:rPr lang="en-US" sz="3600">
                <a:latin typeface="Calibri" pitchFamily="34" charset="0"/>
              </a:rPr>
              <a:t>of the next word. </a:t>
            </a:r>
          </a:p>
        </p:txBody>
      </p:sp>
      <p:sp>
        <p:nvSpPr>
          <p:cNvPr id="7172" name="Rectangle 3"/>
          <p:cNvSpPr>
            <a:spLocks noChangeArrowheads="1"/>
          </p:cNvSpPr>
          <p:nvPr/>
        </p:nvSpPr>
        <p:spPr bwMode="auto">
          <a:xfrm>
            <a:off x="381000" y="3886200"/>
            <a:ext cx="8153400" cy="267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>
                <a:latin typeface="Calibri" pitchFamily="34" charset="0"/>
              </a:rPr>
              <a:t>e.g.       </a:t>
            </a:r>
            <a:r>
              <a:rPr lang="en-US" sz="2800" b="1">
                <a:latin typeface="Calibri" pitchFamily="34" charset="0"/>
              </a:rPr>
              <a:t>…insul</a:t>
            </a:r>
            <a:r>
              <a:rPr lang="en-US" sz="2800" b="1">
                <a:solidFill>
                  <a:srgbClr val="FF0000"/>
                </a:solidFill>
                <a:latin typeface="Calibri" pitchFamily="34" charset="0"/>
              </a:rPr>
              <a:t>a au</a:t>
            </a:r>
            <a:r>
              <a:rPr lang="en-US" sz="2800" b="1">
                <a:latin typeface="Calibri" pitchFamily="34" charset="0"/>
              </a:rPr>
              <a:t>tem… </a:t>
            </a:r>
          </a:p>
          <a:p>
            <a:pPr>
              <a:buFont typeface="Arial" charset="0"/>
              <a:buChar char="•"/>
            </a:pPr>
            <a:r>
              <a:rPr lang="en-US" sz="2800">
                <a:latin typeface="Calibri" pitchFamily="34" charset="0"/>
              </a:rPr>
              <a:t>the “</a:t>
            </a:r>
            <a:r>
              <a:rPr lang="en-US" sz="2800">
                <a:solidFill>
                  <a:srgbClr val="FF0000"/>
                </a:solidFill>
                <a:latin typeface="Calibri" pitchFamily="34" charset="0"/>
              </a:rPr>
              <a:t>a</a:t>
            </a:r>
            <a:r>
              <a:rPr lang="en-US" sz="2800">
                <a:latin typeface="Calibri" pitchFamily="34" charset="0"/>
              </a:rPr>
              <a:t>” at the end of insula would combine with </a:t>
            </a:r>
          </a:p>
          <a:p>
            <a:pPr>
              <a:buFont typeface="Arial" charset="0"/>
              <a:buChar char="•"/>
            </a:pPr>
            <a:r>
              <a:rPr lang="en-US" sz="2800">
                <a:latin typeface="Calibri" pitchFamily="34" charset="0"/>
              </a:rPr>
              <a:t>the “</a:t>
            </a:r>
            <a:r>
              <a:rPr lang="en-US" sz="2800">
                <a:solidFill>
                  <a:srgbClr val="FF0000"/>
                </a:solidFill>
                <a:latin typeface="Calibri" pitchFamily="34" charset="0"/>
              </a:rPr>
              <a:t>au</a:t>
            </a:r>
            <a:r>
              <a:rPr lang="en-US" sz="2800">
                <a:latin typeface="Calibri" pitchFamily="34" charset="0"/>
              </a:rPr>
              <a:t>” at the beginning of autem.  </a:t>
            </a:r>
          </a:p>
          <a:p>
            <a:r>
              <a:rPr lang="en-US" sz="2800">
                <a:latin typeface="Calibri" pitchFamily="34" charset="0"/>
              </a:rPr>
              <a:t>They act as </a:t>
            </a:r>
            <a:r>
              <a:rPr lang="en-US" sz="2800" u="sng">
                <a:latin typeface="Calibri" pitchFamily="34" charset="0"/>
              </a:rPr>
              <a:t>one vowel </a:t>
            </a:r>
            <a:r>
              <a:rPr lang="en-US" sz="2800">
                <a:latin typeface="Calibri" pitchFamily="34" charset="0"/>
              </a:rPr>
              <a:t>when you’re marking vowel length.</a:t>
            </a:r>
          </a:p>
          <a:p>
            <a:r>
              <a:rPr lang="en-US" sz="2800">
                <a:latin typeface="Calibri" pitchFamily="34" charset="0"/>
              </a:rPr>
              <a:t>You would read it as </a:t>
            </a:r>
            <a:r>
              <a:rPr lang="en-US" sz="2800" u="sng">
                <a:solidFill>
                  <a:srgbClr val="FF0000"/>
                </a:solidFill>
                <a:latin typeface="Calibri" pitchFamily="34" charset="0"/>
              </a:rPr>
              <a:t>insulautem</a:t>
            </a:r>
            <a:r>
              <a:rPr lang="en-US" sz="2800">
                <a:latin typeface="Calibri" pitchFamily="34" charset="0"/>
              </a:rPr>
              <a:t>. 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304800" y="152400"/>
            <a:ext cx="861060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sz="6000" b="1">
                <a:latin typeface="+mj-lt"/>
                <a:ea typeface="+mj-ea"/>
                <a:cs typeface="+mj-cs"/>
              </a:rPr>
              <a:t>Elisions</a:t>
            </a:r>
          </a:p>
        </p:txBody>
      </p:sp>
      <p:sp>
        <p:nvSpPr>
          <p:cNvPr id="8195" name="Rectangle 3"/>
          <p:cNvSpPr>
            <a:spLocks noChangeArrowheads="1"/>
          </p:cNvSpPr>
          <p:nvPr/>
        </p:nvSpPr>
        <p:spPr bwMode="auto">
          <a:xfrm>
            <a:off x="304800" y="1447800"/>
            <a:ext cx="81534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200">
                <a:latin typeface="Calibri" pitchFamily="34" charset="0"/>
              </a:rPr>
              <a:t> </a:t>
            </a:r>
            <a:r>
              <a:rPr lang="en-US" sz="3200">
                <a:cs typeface="Times New Roman" pitchFamily="18" charset="0"/>
              </a:rPr>
              <a:t>Conticuer</a:t>
            </a:r>
            <a:r>
              <a:rPr lang="en-US" sz="3200">
                <a:solidFill>
                  <a:srgbClr val="FF0000"/>
                </a:solidFill>
                <a:cs typeface="Times New Roman" pitchFamily="18" charset="0"/>
              </a:rPr>
              <a:t>e</a:t>
            </a:r>
            <a:r>
              <a:rPr lang="en-US" sz="3200">
                <a:cs typeface="Times New Roman" pitchFamily="18" charset="0"/>
              </a:rPr>
              <a:t> </a:t>
            </a:r>
            <a:r>
              <a:rPr lang="en-US" sz="3200">
                <a:solidFill>
                  <a:srgbClr val="FF0000"/>
                </a:solidFill>
                <a:cs typeface="Times New Roman" pitchFamily="18" charset="0"/>
              </a:rPr>
              <a:t>o</a:t>
            </a:r>
            <a:r>
              <a:rPr lang="en-US" sz="3200">
                <a:cs typeface="Times New Roman" pitchFamily="18" charset="0"/>
              </a:rPr>
              <a:t>mnes intentiqu</a:t>
            </a:r>
            <a:r>
              <a:rPr lang="en-US" sz="3200">
                <a:solidFill>
                  <a:srgbClr val="FF0000"/>
                </a:solidFill>
                <a:cs typeface="Times New Roman" pitchFamily="18" charset="0"/>
              </a:rPr>
              <a:t>e</a:t>
            </a:r>
            <a:r>
              <a:rPr lang="en-US" sz="3200">
                <a:cs typeface="Times New Roman" pitchFamily="18" charset="0"/>
              </a:rPr>
              <a:t> </a:t>
            </a:r>
            <a:r>
              <a:rPr lang="en-US" sz="3200">
                <a:solidFill>
                  <a:srgbClr val="FF0000"/>
                </a:solidFill>
                <a:cs typeface="Times New Roman" pitchFamily="18" charset="0"/>
              </a:rPr>
              <a:t>o</a:t>
            </a:r>
            <a:r>
              <a:rPr lang="en-US" sz="3200">
                <a:cs typeface="Times New Roman" pitchFamily="18" charset="0"/>
              </a:rPr>
              <a:t>ra tenebant</a:t>
            </a:r>
            <a:r>
              <a:rPr lang="en-US" sz="3200">
                <a:latin typeface="Calibri" pitchFamily="34" charset="0"/>
              </a:rPr>
              <a:t> </a:t>
            </a:r>
          </a:p>
        </p:txBody>
      </p:sp>
      <p:sp>
        <p:nvSpPr>
          <p:cNvPr id="8196" name="Rectangle 8"/>
          <p:cNvSpPr>
            <a:spLocks noChangeArrowheads="1"/>
          </p:cNvSpPr>
          <p:nvPr/>
        </p:nvSpPr>
        <p:spPr bwMode="auto">
          <a:xfrm>
            <a:off x="381000" y="3835400"/>
            <a:ext cx="83058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200">
                <a:cs typeface="Times New Roman" pitchFamily="18" charset="0"/>
              </a:rPr>
              <a:t>eruerint Danai, quaequ</a:t>
            </a:r>
            <a:r>
              <a:rPr lang="en-US" sz="3200">
                <a:solidFill>
                  <a:srgbClr val="FF0000"/>
                </a:solidFill>
                <a:cs typeface="Times New Roman" pitchFamily="18" charset="0"/>
              </a:rPr>
              <a:t>e</a:t>
            </a:r>
            <a:r>
              <a:rPr lang="en-US" sz="3200">
                <a:cs typeface="Times New Roman" pitchFamily="18" charset="0"/>
              </a:rPr>
              <a:t> </a:t>
            </a:r>
            <a:r>
              <a:rPr lang="en-US" sz="3200">
                <a:solidFill>
                  <a:srgbClr val="FF0000"/>
                </a:solidFill>
                <a:cs typeface="Times New Roman" pitchFamily="18" charset="0"/>
              </a:rPr>
              <a:t>i</a:t>
            </a:r>
            <a:r>
              <a:rPr lang="en-US" sz="3200">
                <a:cs typeface="Times New Roman" pitchFamily="18" charset="0"/>
              </a:rPr>
              <a:t>pse miserrima vidi </a:t>
            </a:r>
            <a:endParaRPr lang="en-US" sz="3200">
              <a:latin typeface="Calibri" pitchFamily="34" charset="0"/>
            </a:endParaRPr>
          </a:p>
        </p:txBody>
      </p:sp>
      <p:sp>
        <p:nvSpPr>
          <p:cNvPr id="8197" name="Rectangle 9"/>
          <p:cNvSpPr>
            <a:spLocks noChangeArrowheads="1"/>
          </p:cNvSpPr>
          <p:nvPr/>
        </p:nvSpPr>
        <p:spPr bwMode="auto">
          <a:xfrm>
            <a:off x="381000" y="5054600"/>
            <a:ext cx="82296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200">
                <a:cs typeface="Times New Roman" pitchFamily="18" charset="0"/>
              </a:rPr>
              <a:t>Myrmidonum Dolopumv</a:t>
            </a:r>
            <a:r>
              <a:rPr lang="en-US" sz="3200">
                <a:solidFill>
                  <a:srgbClr val="FF0000"/>
                </a:solidFill>
                <a:cs typeface="Times New Roman" pitchFamily="18" charset="0"/>
              </a:rPr>
              <a:t>e</a:t>
            </a:r>
            <a:r>
              <a:rPr lang="en-US" sz="3200">
                <a:cs typeface="Times New Roman" pitchFamily="18" charset="0"/>
              </a:rPr>
              <a:t> </a:t>
            </a:r>
            <a:r>
              <a:rPr lang="en-US" sz="3200">
                <a:solidFill>
                  <a:srgbClr val="FF0000"/>
                </a:solidFill>
                <a:cs typeface="Times New Roman" pitchFamily="18" charset="0"/>
              </a:rPr>
              <a:t>au</a:t>
            </a:r>
            <a:r>
              <a:rPr lang="en-US" sz="3200">
                <a:cs typeface="Times New Roman" pitchFamily="18" charset="0"/>
              </a:rPr>
              <a:t>t duri miles Ulixi</a:t>
            </a:r>
            <a:endParaRPr lang="en-US" sz="3200">
              <a:latin typeface="Calibri" pitchFamily="34" charset="0"/>
            </a:endParaRPr>
          </a:p>
        </p:txBody>
      </p:sp>
      <p:sp>
        <p:nvSpPr>
          <p:cNvPr id="8198" name="Rectangle 11"/>
          <p:cNvSpPr>
            <a:spLocks noChangeArrowheads="1"/>
          </p:cNvSpPr>
          <p:nvPr/>
        </p:nvSpPr>
        <p:spPr bwMode="auto">
          <a:xfrm>
            <a:off x="373063" y="2540000"/>
            <a:ext cx="8008937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200">
                <a:cs typeface="Times New Roman" pitchFamily="18" charset="0"/>
              </a:rPr>
              <a:t>Infandum, regina, iubes renovare dolorem,</a:t>
            </a:r>
            <a:endParaRPr lang="en-US" sz="3200">
              <a:latin typeface="Calibri" pitchFamily="34" charset="0"/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 rot="5400000">
            <a:off x="2400301" y="2019300"/>
            <a:ext cx="228600" cy="317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rot="5400000">
            <a:off x="5563394" y="1980406"/>
            <a:ext cx="1524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rot="5400000">
            <a:off x="4687094" y="4380706"/>
            <a:ext cx="2286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rot="5400000">
            <a:off x="4916488" y="5676900"/>
            <a:ext cx="22701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03" name="TextBox 22"/>
          <p:cNvSpPr txBox="1">
            <a:spLocks noChangeArrowheads="1"/>
          </p:cNvSpPr>
          <p:nvPr/>
        </p:nvSpPr>
        <p:spPr bwMode="auto">
          <a:xfrm>
            <a:off x="2133600" y="3211513"/>
            <a:ext cx="41195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Calibri" pitchFamily="34" charset="0"/>
              </a:rPr>
              <a:t>it’s not ee-ubes, it’s yubes…that “i” is a “j”</a:t>
            </a:r>
          </a:p>
        </p:txBody>
      </p:sp>
      <p:cxnSp>
        <p:nvCxnSpPr>
          <p:cNvPr id="24" name="Straight Arrow Connector 23"/>
          <p:cNvCxnSpPr/>
          <p:nvPr/>
        </p:nvCxnSpPr>
        <p:spPr>
          <a:xfrm rot="5400000">
            <a:off x="3582194" y="3123406"/>
            <a:ext cx="304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05" name="Rectangle 24"/>
          <p:cNvSpPr>
            <a:spLocks noChangeArrowheads="1"/>
          </p:cNvSpPr>
          <p:nvPr/>
        </p:nvSpPr>
        <p:spPr bwMode="auto">
          <a:xfrm>
            <a:off x="1295400" y="2133600"/>
            <a:ext cx="21224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>
                <a:cs typeface="Times New Roman" pitchFamily="18" charset="0"/>
              </a:rPr>
              <a:t>Conticuer</a:t>
            </a:r>
            <a:r>
              <a:rPr lang="en-US" sz="2000">
                <a:solidFill>
                  <a:srgbClr val="FF0000"/>
                </a:solidFill>
                <a:cs typeface="Times New Roman" pitchFamily="18" charset="0"/>
              </a:rPr>
              <a:t>o</a:t>
            </a:r>
            <a:r>
              <a:rPr lang="en-US" sz="2000">
                <a:cs typeface="Times New Roman" pitchFamily="18" charset="0"/>
              </a:rPr>
              <a:t>mnes </a:t>
            </a:r>
            <a:endParaRPr lang="en-US" sz="2000">
              <a:latin typeface="Calibri" pitchFamily="34" charset="0"/>
            </a:endParaRPr>
          </a:p>
        </p:txBody>
      </p:sp>
      <p:sp>
        <p:nvSpPr>
          <p:cNvPr id="8206" name="Rectangle 25"/>
          <p:cNvSpPr>
            <a:spLocks noChangeArrowheads="1"/>
          </p:cNvSpPr>
          <p:nvPr/>
        </p:nvSpPr>
        <p:spPr bwMode="auto">
          <a:xfrm>
            <a:off x="4648200" y="2057400"/>
            <a:ext cx="159543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>
                <a:cs typeface="Times New Roman" pitchFamily="18" charset="0"/>
              </a:rPr>
              <a:t>intentiqu</a:t>
            </a:r>
            <a:r>
              <a:rPr lang="en-US" sz="2000">
                <a:solidFill>
                  <a:srgbClr val="FF0000"/>
                </a:solidFill>
                <a:cs typeface="Times New Roman" pitchFamily="18" charset="0"/>
              </a:rPr>
              <a:t>o</a:t>
            </a:r>
            <a:r>
              <a:rPr lang="en-US" sz="2000">
                <a:cs typeface="Times New Roman" pitchFamily="18" charset="0"/>
              </a:rPr>
              <a:t>ra </a:t>
            </a:r>
            <a:endParaRPr lang="en-US" sz="2000">
              <a:latin typeface="Calibri" pitchFamily="34" charset="0"/>
            </a:endParaRPr>
          </a:p>
        </p:txBody>
      </p:sp>
      <p:sp>
        <p:nvSpPr>
          <p:cNvPr id="8207" name="Rectangle 26"/>
          <p:cNvSpPr>
            <a:spLocks noChangeArrowheads="1"/>
          </p:cNvSpPr>
          <p:nvPr/>
        </p:nvSpPr>
        <p:spPr bwMode="auto">
          <a:xfrm>
            <a:off x="3886200" y="4495800"/>
            <a:ext cx="158273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>
                <a:cs typeface="Times New Roman" pitchFamily="18" charset="0"/>
              </a:rPr>
              <a:t>quaequ</a:t>
            </a:r>
            <a:r>
              <a:rPr lang="en-US" sz="2000">
                <a:solidFill>
                  <a:srgbClr val="FF0000"/>
                </a:solidFill>
                <a:cs typeface="Times New Roman" pitchFamily="18" charset="0"/>
              </a:rPr>
              <a:t>i</a:t>
            </a:r>
            <a:r>
              <a:rPr lang="en-US" sz="2000">
                <a:cs typeface="Times New Roman" pitchFamily="18" charset="0"/>
              </a:rPr>
              <a:t>pse </a:t>
            </a:r>
            <a:endParaRPr lang="en-US" sz="2000">
              <a:latin typeface="Calibri" pitchFamily="34" charset="0"/>
            </a:endParaRPr>
          </a:p>
        </p:txBody>
      </p:sp>
      <p:sp>
        <p:nvSpPr>
          <p:cNvPr id="8208" name="Rectangle 27"/>
          <p:cNvSpPr>
            <a:spLocks noChangeArrowheads="1"/>
          </p:cNvSpPr>
          <p:nvPr/>
        </p:nvSpPr>
        <p:spPr bwMode="auto">
          <a:xfrm>
            <a:off x="3810000" y="5791200"/>
            <a:ext cx="17668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>
                <a:cs typeface="Times New Roman" pitchFamily="18" charset="0"/>
              </a:rPr>
              <a:t>Dolopumv</a:t>
            </a:r>
            <a:r>
              <a:rPr lang="en-US" sz="2000">
                <a:solidFill>
                  <a:srgbClr val="FF0000"/>
                </a:solidFill>
                <a:cs typeface="Times New Roman" pitchFamily="18" charset="0"/>
              </a:rPr>
              <a:t>au</a:t>
            </a:r>
            <a:r>
              <a:rPr lang="en-US" sz="2000">
                <a:cs typeface="Times New Roman" pitchFamily="18" charset="0"/>
              </a:rPr>
              <a:t>t </a:t>
            </a:r>
            <a:endParaRPr lang="en-US" sz="200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304800" y="152400"/>
            <a:ext cx="861060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sz="6600" b="1">
                <a:latin typeface="+mj-lt"/>
                <a:ea typeface="+mj-ea"/>
                <a:cs typeface="+mj-cs"/>
              </a:rPr>
              <a:t>Elisions</a:t>
            </a:r>
          </a:p>
        </p:txBody>
      </p:sp>
      <p:sp>
        <p:nvSpPr>
          <p:cNvPr id="9219" name="Rectangle 3"/>
          <p:cNvSpPr>
            <a:spLocks noChangeArrowheads="1"/>
          </p:cNvSpPr>
          <p:nvPr/>
        </p:nvSpPr>
        <p:spPr bwMode="auto">
          <a:xfrm>
            <a:off x="533400" y="1447800"/>
            <a:ext cx="8153400" cy="4954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600">
                <a:latin typeface="Calibri" pitchFamily="34" charset="0"/>
              </a:rPr>
              <a:t>*An –m </a:t>
            </a:r>
            <a:r>
              <a:rPr lang="en-US" sz="3600" i="1">
                <a:latin typeface="Calibri" pitchFamily="34" charset="0"/>
              </a:rPr>
              <a:t>at the end of a word </a:t>
            </a:r>
            <a:r>
              <a:rPr lang="en-US" sz="3600">
                <a:latin typeface="Calibri" pitchFamily="34" charset="0"/>
              </a:rPr>
              <a:t>is weak.  </a:t>
            </a:r>
          </a:p>
          <a:p>
            <a:r>
              <a:rPr lang="en-US" sz="2800">
                <a:latin typeface="Calibri" pitchFamily="34" charset="0"/>
              </a:rPr>
              <a:t>(like the –am in the AccS.) </a:t>
            </a:r>
          </a:p>
          <a:p>
            <a:r>
              <a:rPr lang="en-US" sz="3600">
                <a:latin typeface="Calibri" pitchFamily="34" charset="0"/>
              </a:rPr>
              <a:t>It would elide if followed by a vowel.  (insul</a:t>
            </a:r>
            <a:r>
              <a:rPr lang="en-US" sz="3600" i="1">
                <a:solidFill>
                  <a:srgbClr val="FF0000"/>
                </a:solidFill>
                <a:latin typeface="Calibri" pitchFamily="34" charset="0"/>
              </a:rPr>
              <a:t>am</a:t>
            </a:r>
            <a:r>
              <a:rPr lang="en-US" sz="3600" i="1">
                <a:latin typeface="Calibri" pitchFamily="34" charset="0"/>
              </a:rPr>
              <a:t>  </a:t>
            </a:r>
            <a:r>
              <a:rPr lang="en-US" sz="3600" i="1">
                <a:solidFill>
                  <a:srgbClr val="FF0000"/>
                </a:solidFill>
                <a:latin typeface="Calibri" pitchFamily="34" charset="0"/>
              </a:rPr>
              <a:t>au</a:t>
            </a:r>
            <a:r>
              <a:rPr lang="en-US" sz="3600">
                <a:latin typeface="Calibri" pitchFamily="34" charset="0"/>
              </a:rPr>
              <a:t>tem                insul</a:t>
            </a:r>
            <a:r>
              <a:rPr lang="en-US" sz="3600">
                <a:solidFill>
                  <a:srgbClr val="FF0000"/>
                </a:solidFill>
                <a:latin typeface="Calibri" pitchFamily="34" charset="0"/>
              </a:rPr>
              <a:t>au</a:t>
            </a:r>
            <a:r>
              <a:rPr lang="en-US" sz="3600">
                <a:latin typeface="Calibri" pitchFamily="34" charset="0"/>
              </a:rPr>
              <a:t>tem)</a:t>
            </a:r>
          </a:p>
          <a:p>
            <a:r>
              <a:rPr lang="en-US" sz="3600">
                <a:latin typeface="Calibri" pitchFamily="34" charset="0"/>
              </a:rPr>
              <a:t>  </a:t>
            </a:r>
          </a:p>
          <a:p>
            <a:r>
              <a:rPr lang="en-US" sz="3600">
                <a:latin typeface="Calibri" pitchFamily="34" charset="0"/>
              </a:rPr>
              <a:t>*The same happens with the letter  “h” </a:t>
            </a:r>
            <a:r>
              <a:rPr lang="en-US" sz="3600" i="1">
                <a:latin typeface="Calibri" pitchFamily="34" charset="0"/>
              </a:rPr>
              <a:t>at the beginning of a word.</a:t>
            </a:r>
            <a:r>
              <a:rPr lang="en-US" sz="3600">
                <a:latin typeface="Calibri" pitchFamily="34" charset="0"/>
              </a:rPr>
              <a:t>  It would elide if preceded by a vowel.   </a:t>
            </a:r>
          </a:p>
          <a:p>
            <a:r>
              <a:rPr lang="en-US" sz="3600">
                <a:latin typeface="Calibri" pitchFamily="34" charset="0"/>
              </a:rPr>
              <a:t>(insul</a:t>
            </a:r>
            <a:r>
              <a:rPr lang="en-US" sz="3600" i="1">
                <a:solidFill>
                  <a:srgbClr val="FF0000"/>
                </a:solidFill>
                <a:latin typeface="Calibri" pitchFamily="34" charset="0"/>
              </a:rPr>
              <a:t>a</a:t>
            </a:r>
            <a:r>
              <a:rPr lang="en-US" sz="3600">
                <a:latin typeface="Calibri" pitchFamily="34" charset="0"/>
              </a:rPr>
              <a:t>  </a:t>
            </a:r>
            <a:r>
              <a:rPr lang="en-US" sz="3600" i="1">
                <a:solidFill>
                  <a:srgbClr val="FF0000"/>
                </a:solidFill>
                <a:latin typeface="Calibri" pitchFamily="34" charset="0"/>
              </a:rPr>
              <a:t>ha</a:t>
            </a:r>
            <a:r>
              <a:rPr lang="en-US" sz="3600">
                <a:latin typeface="Calibri" pitchFamily="34" charset="0"/>
              </a:rPr>
              <a:t>sta                   insul</a:t>
            </a:r>
            <a:r>
              <a:rPr lang="en-US" sz="3600">
                <a:solidFill>
                  <a:srgbClr val="FF0000"/>
                </a:solidFill>
                <a:latin typeface="Calibri" pitchFamily="34" charset="0"/>
              </a:rPr>
              <a:t>a</a:t>
            </a:r>
            <a:r>
              <a:rPr lang="en-US" sz="3600">
                <a:latin typeface="Calibri" pitchFamily="34" charset="0"/>
              </a:rPr>
              <a:t>sta)</a:t>
            </a:r>
          </a:p>
        </p:txBody>
      </p:sp>
      <p:sp>
        <p:nvSpPr>
          <p:cNvPr id="5" name="Right Arrow 4"/>
          <p:cNvSpPr/>
          <p:nvPr/>
        </p:nvSpPr>
        <p:spPr>
          <a:xfrm>
            <a:off x="3429000" y="5840413"/>
            <a:ext cx="1295400" cy="48418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ight Arrow 5"/>
          <p:cNvSpPr/>
          <p:nvPr/>
        </p:nvSpPr>
        <p:spPr>
          <a:xfrm>
            <a:off x="3810000" y="3048000"/>
            <a:ext cx="1295400" cy="48418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3"/>
          <p:cNvSpPr>
            <a:spLocks noChangeArrowheads="1"/>
          </p:cNvSpPr>
          <p:nvPr/>
        </p:nvSpPr>
        <p:spPr bwMode="auto">
          <a:xfrm>
            <a:off x="533400" y="1447800"/>
            <a:ext cx="8153400" cy="341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5400" b="1">
                <a:latin typeface="Calibri" pitchFamily="34" charset="0"/>
              </a:rPr>
              <a:t>FYI </a:t>
            </a:r>
            <a:r>
              <a:rPr lang="en-US" sz="5400">
                <a:latin typeface="Calibri" pitchFamily="34" charset="0"/>
              </a:rPr>
              <a:t> </a:t>
            </a:r>
          </a:p>
          <a:p>
            <a:pPr algn="ctr"/>
            <a:r>
              <a:rPr lang="en-US" sz="5400">
                <a:latin typeface="Calibri" pitchFamily="34" charset="0"/>
              </a:rPr>
              <a:t>Elisions </a:t>
            </a:r>
          </a:p>
          <a:p>
            <a:pPr algn="ctr"/>
            <a:r>
              <a:rPr lang="en-US" sz="5400">
                <a:latin typeface="Calibri" pitchFamily="34" charset="0"/>
              </a:rPr>
              <a:t>are </a:t>
            </a:r>
            <a:r>
              <a:rPr lang="en-US" sz="5400" u="sng">
                <a:latin typeface="Calibri" pitchFamily="34" charset="0"/>
              </a:rPr>
              <a:t>not</a:t>
            </a:r>
            <a:r>
              <a:rPr lang="en-US" sz="5400">
                <a:latin typeface="Calibri" pitchFamily="34" charset="0"/>
              </a:rPr>
              <a:t> </a:t>
            </a:r>
          </a:p>
          <a:p>
            <a:pPr algn="ctr"/>
            <a:r>
              <a:rPr lang="en-US" sz="5400">
                <a:latin typeface="Calibri" pitchFamily="34" charset="0"/>
              </a:rPr>
              <a:t>automatically long!!!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 bwMode="auto">
          <a:xfrm>
            <a:off x="228600" y="1143000"/>
            <a:ext cx="86106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buFont typeface="Arial" charset="0"/>
              <a:buChar char="•"/>
            </a:pPr>
            <a:r>
              <a:rPr lang="en-US" sz="4400">
                <a:latin typeface="Calibri" pitchFamily="34" charset="0"/>
              </a:rPr>
              <a:t>some vowels are long “by nature”…</a:t>
            </a:r>
          </a:p>
          <a:p>
            <a:r>
              <a:rPr lang="en-US" sz="4400">
                <a:latin typeface="Calibri" pitchFamily="34" charset="0"/>
              </a:rPr>
              <a:t>i.e. they are naturally or inherently long…</a:t>
            </a: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2587625" y="76200"/>
            <a:ext cx="3736975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6600" b="1">
                <a:latin typeface="Calibri" pitchFamily="34" charset="0"/>
              </a:rPr>
              <a:t>“Nature”  </a:t>
            </a: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457200" y="3733800"/>
            <a:ext cx="8686800" cy="267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i="1">
                <a:latin typeface="Calibri" pitchFamily="34" charset="0"/>
              </a:rPr>
              <a:t>the -</a:t>
            </a:r>
            <a:r>
              <a:rPr lang="en-US" sz="2800" b="1" i="1">
                <a:latin typeface="Calibri" pitchFamily="34" charset="0"/>
              </a:rPr>
              <a:t>ā</a:t>
            </a:r>
            <a:r>
              <a:rPr lang="en-US" sz="2800" i="1">
                <a:latin typeface="Calibri" pitchFamily="34" charset="0"/>
              </a:rPr>
              <a:t> AblSing of 1</a:t>
            </a:r>
            <a:r>
              <a:rPr lang="en-US" sz="2800" i="1" baseline="30000">
                <a:latin typeface="Calibri" pitchFamily="34" charset="0"/>
              </a:rPr>
              <a:t>st</a:t>
            </a:r>
            <a:r>
              <a:rPr lang="en-US" sz="2800" i="1">
                <a:latin typeface="Calibri" pitchFamily="34" charset="0"/>
              </a:rPr>
              <a:t> declension, the -</a:t>
            </a:r>
            <a:r>
              <a:rPr lang="en-US" sz="2800" b="1" i="1">
                <a:latin typeface="Calibri" pitchFamily="34" charset="0"/>
              </a:rPr>
              <a:t>ō </a:t>
            </a:r>
            <a:r>
              <a:rPr lang="en-US" sz="2800" i="1">
                <a:latin typeface="Calibri" pitchFamily="34" charset="0"/>
              </a:rPr>
              <a:t>in the AblSing 2</a:t>
            </a:r>
            <a:r>
              <a:rPr lang="en-US" sz="2800" i="1" baseline="30000">
                <a:latin typeface="Calibri" pitchFamily="34" charset="0"/>
              </a:rPr>
              <a:t>nd</a:t>
            </a:r>
            <a:r>
              <a:rPr lang="en-US" sz="2800" i="1">
                <a:latin typeface="Calibri" pitchFamily="34" charset="0"/>
              </a:rPr>
              <a:t> </a:t>
            </a:r>
          </a:p>
          <a:p>
            <a:r>
              <a:rPr lang="en-US" sz="2800" i="1">
                <a:latin typeface="Calibri" pitchFamily="34" charset="0"/>
              </a:rPr>
              <a:t>or  </a:t>
            </a:r>
            <a:r>
              <a:rPr lang="en-US" sz="2800" b="1" i="1">
                <a:latin typeface="Calibri" pitchFamily="34" charset="0"/>
              </a:rPr>
              <a:t>ī</a:t>
            </a:r>
            <a:r>
              <a:rPr lang="en-US" sz="2800" i="1">
                <a:latin typeface="Calibri" pitchFamily="34" charset="0"/>
              </a:rPr>
              <a:t>s/</a:t>
            </a:r>
            <a:r>
              <a:rPr lang="en-US" sz="2800" b="1" i="1">
                <a:latin typeface="Calibri" pitchFamily="34" charset="0"/>
              </a:rPr>
              <a:t>ō</a:t>
            </a:r>
            <a:r>
              <a:rPr lang="en-US" sz="2800" i="1">
                <a:latin typeface="Calibri" pitchFamily="34" charset="0"/>
              </a:rPr>
              <a:t>s/</a:t>
            </a:r>
            <a:r>
              <a:rPr lang="en-US" sz="2800" b="1" i="1">
                <a:latin typeface="Calibri" pitchFamily="34" charset="0"/>
              </a:rPr>
              <a:t>ī</a:t>
            </a:r>
            <a:r>
              <a:rPr lang="en-US" sz="2800" i="1">
                <a:latin typeface="Calibri" pitchFamily="34" charset="0"/>
              </a:rPr>
              <a:t>s of 2</a:t>
            </a:r>
            <a:r>
              <a:rPr lang="en-US" sz="2800" i="1" baseline="30000">
                <a:latin typeface="Calibri" pitchFamily="34" charset="0"/>
              </a:rPr>
              <a:t>nd</a:t>
            </a:r>
            <a:r>
              <a:rPr lang="en-US" sz="2800" i="1">
                <a:latin typeface="Calibri" pitchFamily="34" charset="0"/>
              </a:rPr>
              <a:t> declension…</a:t>
            </a:r>
          </a:p>
          <a:p>
            <a:r>
              <a:rPr lang="en-US" sz="2800" i="1">
                <a:latin typeface="Calibri" pitchFamily="34" charset="0"/>
              </a:rPr>
              <a:t>or the –</a:t>
            </a:r>
            <a:r>
              <a:rPr lang="en-US" sz="2800" b="1" i="1">
                <a:latin typeface="Calibri" pitchFamily="34" charset="0"/>
              </a:rPr>
              <a:t>ā</a:t>
            </a:r>
            <a:r>
              <a:rPr lang="en-US" sz="2800" i="1">
                <a:latin typeface="Calibri" pitchFamily="34" charset="0"/>
              </a:rPr>
              <a:t>re in the 1</a:t>
            </a:r>
            <a:r>
              <a:rPr lang="en-US" sz="2800" i="1" baseline="30000">
                <a:latin typeface="Calibri" pitchFamily="34" charset="0"/>
              </a:rPr>
              <a:t>st</a:t>
            </a:r>
            <a:r>
              <a:rPr lang="en-US" sz="2800" i="1">
                <a:latin typeface="Calibri" pitchFamily="34" charset="0"/>
              </a:rPr>
              <a:t> conjugation infinitive</a:t>
            </a:r>
          </a:p>
          <a:p>
            <a:r>
              <a:rPr lang="en-US" sz="2800" i="1">
                <a:solidFill>
                  <a:srgbClr val="FF0000"/>
                </a:solidFill>
                <a:latin typeface="Calibri" pitchFamily="34" charset="0"/>
              </a:rPr>
              <a:t>some vowels in the interior of a word are long…we know this because the dictionary says so…sometimes we have to look them up 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838200" y="6457950"/>
            <a:ext cx="74691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2060"/>
                </a:solidFill>
                <a:latin typeface="Calibri" pitchFamily="34" charset="0"/>
              </a:rPr>
              <a:t>You may not remember theses, so just mark the ones you remember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7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/>
              <a:t>Marking the length of the vowels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228600" y="2057400"/>
            <a:ext cx="8610600" cy="4648200"/>
          </a:xfrm>
          <a:prstGeom prst="rect">
            <a:avLst/>
          </a:prstGeom>
        </p:spPr>
        <p:txBody>
          <a:bodyPr anchor="ctr"/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4400" i="1">
              <a:latin typeface="+mj-lt"/>
              <a:ea typeface="+mj-ea"/>
              <a:cs typeface="+mj-cs"/>
            </a:endParaRPr>
          </a:p>
        </p:txBody>
      </p:sp>
      <p:sp>
        <p:nvSpPr>
          <p:cNvPr id="33793" name="Rectangle 1"/>
          <p:cNvSpPr>
            <a:spLocks noChangeArrowheads="1"/>
          </p:cNvSpPr>
          <p:nvPr/>
        </p:nvSpPr>
        <p:spPr bwMode="auto">
          <a:xfrm>
            <a:off x="0" y="2438400"/>
            <a:ext cx="9144000" cy="3970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en-US" sz="3600">
                <a:cs typeface="Times New Roman" pitchFamily="18" charset="0"/>
              </a:rPr>
              <a:t>Conticuere omnes intentique ora tenebant</a:t>
            </a:r>
          </a:p>
          <a:p>
            <a:endParaRPr lang="en-US" sz="3600">
              <a:cs typeface="Times New Roman" pitchFamily="18" charset="0"/>
            </a:endParaRPr>
          </a:p>
          <a:p>
            <a:br>
              <a:rPr lang="en-US" sz="3600">
                <a:cs typeface="Times New Roman" pitchFamily="18" charset="0"/>
              </a:rPr>
            </a:br>
            <a:r>
              <a:rPr lang="en-US" sz="3600">
                <a:cs typeface="Times New Roman" pitchFamily="18" charset="0"/>
              </a:rPr>
              <a:t>inde toro pater Aeneas sic orsus ab alto: </a:t>
            </a:r>
          </a:p>
          <a:p>
            <a:endParaRPr lang="en-US" sz="3600">
              <a:cs typeface="Times New Roman" pitchFamily="18" charset="0"/>
            </a:endParaRPr>
          </a:p>
          <a:p>
            <a:br>
              <a:rPr lang="en-US" sz="3600">
                <a:cs typeface="Times New Roman" pitchFamily="18" charset="0"/>
              </a:rPr>
            </a:br>
            <a:r>
              <a:rPr lang="en-US" sz="3600">
                <a:cs typeface="Times New Roman" pitchFamily="18" charset="0"/>
              </a:rPr>
              <a:t>Infandum, regina, iubes renovare dolorem,</a:t>
            </a:r>
            <a:r>
              <a:rPr lang="en-US" sz="3200"/>
              <a:t> </a:t>
            </a:r>
            <a:endParaRPr lang="en-US" sz="4800"/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4343400" y="2133600"/>
            <a:ext cx="11842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>
                <a:solidFill>
                  <a:srgbClr val="FF0000"/>
                </a:solidFill>
                <a:latin typeface="Calibri" pitchFamily="34" charset="0"/>
              </a:rPr>
              <a:t>NomPl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2854325" y="2971800"/>
            <a:ext cx="11842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>
                <a:solidFill>
                  <a:srgbClr val="FF0000"/>
                </a:solidFill>
                <a:latin typeface="Calibri" pitchFamily="34" charset="0"/>
              </a:rPr>
              <a:t>NomPl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7086600" y="4572000"/>
            <a:ext cx="130333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>
                <a:solidFill>
                  <a:srgbClr val="FF0000"/>
                </a:solidFill>
                <a:latin typeface="Calibri" pitchFamily="34" charset="0"/>
              </a:rPr>
              <a:t>AblSing</a:t>
            </a: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762000" y="4648200"/>
            <a:ext cx="130333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>
                <a:solidFill>
                  <a:srgbClr val="FF0000"/>
                </a:solidFill>
                <a:latin typeface="Calibri" pitchFamily="34" charset="0"/>
              </a:rPr>
              <a:t>AblSing</a:t>
            </a: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5181600" y="5419725"/>
            <a:ext cx="15144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>
                <a:solidFill>
                  <a:srgbClr val="FF0000"/>
                </a:solidFill>
                <a:latin typeface="Calibri" pitchFamily="34" charset="0"/>
              </a:rPr>
              <a:t>Infinitive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3276600" y="2133600"/>
            <a:ext cx="3048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4800" b="1">
                <a:solidFill>
                  <a:srgbClr val="FF0000"/>
                </a:solidFill>
                <a:latin typeface="Calibri" pitchFamily="34" charset="0"/>
              </a:rPr>
              <a:t>-</a:t>
            </a: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4876800" y="2133600"/>
            <a:ext cx="3048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4800" b="1">
                <a:solidFill>
                  <a:srgbClr val="FF0000"/>
                </a:solidFill>
                <a:latin typeface="Calibri" pitchFamily="34" charset="0"/>
              </a:rPr>
              <a:t>-</a:t>
            </a: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1524000" y="3810000"/>
            <a:ext cx="3048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4800" b="1">
                <a:solidFill>
                  <a:srgbClr val="FF0000"/>
                </a:solidFill>
                <a:latin typeface="Calibri" pitchFamily="34" charset="0"/>
              </a:rPr>
              <a:t>-</a:t>
            </a: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7772400" y="3733800"/>
            <a:ext cx="3048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4800" b="1">
                <a:solidFill>
                  <a:srgbClr val="FF0000"/>
                </a:solidFill>
                <a:latin typeface="Calibri" pitchFamily="34" charset="0"/>
              </a:rPr>
              <a:t>-</a:t>
            </a:r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6019800" y="5410200"/>
            <a:ext cx="3048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4800" b="1">
                <a:solidFill>
                  <a:srgbClr val="FF0000"/>
                </a:solidFill>
                <a:latin typeface="Calibri" pitchFamily="34" charset="0"/>
              </a:rPr>
              <a:t>-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37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37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33793" grpId="0"/>
      <p:bldP spid="7" grpId="0"/>
      <p:bldP spid="8" grpId="0"/>
      <p:bldP spid="10" grpId="0"/>
      <p:bldP spid="11" grpId="0"/>
      <p:bldP spid="12" grpId="0"/>
      <p:bldP spid="14" grpId="0"/>
      <p:bldP spid="15" grpId="0"/>
      <p:bldP spid="16" grpId="0"/>
      <p:bldP spid="17" grpId="0"/>
      <p:bldP spid="1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0" y="381000"/>
            <a:ext cx="9144000" cy="1143000"/>
          </a:xfrm>
          <a:prstGeom prst="rect">
            <a:avLst/>
          </a:prstGeom>
        </p:spPr>
        <p:txBody>
          <a:bodyPr anchor="ctr"/>
          <a:lstStyle/>
          <a:p>
            <a:pPr algn="ctr" fontAlgn="auto">
              <a:spcAft>
                <a:spcPts val="0"/>
              </a:spcAft>
              <a:defRPr/>
            </a:pPr>
            <a:r>
              <a:rPr lang="en-US" sz="4800">
                <a:latin typeface="+mj-lt"/>
                <a:ea typeface="+mj-ea"/>
                <a:cs typeface="+mj-cs"/>
              </a:rPr>
              <a:t>Diphthongs are long “by nature”</a:t>
            </a: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76200" y="1447800"/>
            <a:ext cx="9067800" cy="14478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sz="4400" i="1">
                <a:latin typeface="+mj-lt"/>
                <a:ea typeface="+mj-ea"/>
                <a:cs typeface="+mj-cs"/>
              </a:rPr>
              <a:t>What’s a diphthong, you ask? </a:t>
            </a: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2286000" y="3365500"/>
            <a:ext cx="4572000" cy="341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600" b="1">
                <a:latin typeface="Calibri" pitchFamily="34" charset="0"/>
              </a:rPr>
              <a:t>ae</a:t>
            </a:r>
            <a:r>
              <a:rPr lang="en-US" sz="3600">
                <a:latin typeface="Calibri" pitchFamily="34" charset="0"/>
              </a:rPr>
              <a:t> = y in by</a:t>
            </a:r>
            <a:r>
              <a:rPr lang="en-US" sz="3600" b="1">
                <a:latin typeface="Calibri" pitchFamily="34" charset="0"/>
              </a:rPr>
              <a:t>; </a:t>
            </a:r>
          </a:p>
          <a:p>
            <a:pPr algn="ctr"/>
            <a:r>
              <a:rPr lang="en-US" sz="3600" b="1">
                <a:latin typeface="Calibri" pitchFamily="34" charset="0"/>
              </a:rPr>
              <a:t>au</a:t>
            </a:r>
            <a:r>
              <a:rPr lang="en-US" sz="3600">
                <a:latin typeface="Calibri" pitchFamily="34" charset="0"/>
              </a:rPr>
              <a:t> = ow in now</a:t>
            </a:r>
            <a:r>
              <a:rPr lang="en-US" sz="3600" b="1">
                <a:latin typeface="Calibri" pitchFamily="34" charset="0"/>
              </a:rPr>
              <a:t>; </a:t>
            </a:r>
          </a:p>
          <a:p>
            <a:pPr algn="ctr"/>
            <a:r>
              <a:rPr lang="en-US" sz="3600" b="1">
                <a:latin typeface="Calibri" pitchFamily="34" charset="0"/>
              </a:rPr>
              <a:t>ei</a:t>
            </a:r>
            <a:r>
              <a:rPr lang="en-US" sz="3600">
                <a:latin typeface="Calibri" pitchFamily="34" charset="0"/>
              </a:rPr>
              <a:t> = ey in hey</a:t>
            </a:r>
            <a:r>
              <a:rPr lang="en-US" sz="3600" b="1">
                <a:latin typeface="Calibri" pitchFamily="34" charset="0"/>
              </a:rPr>
              <a:t>; </a:t>
            </a:r>
          </a:p>
          <a:p>
            <a:pPr algn="ctr"/>
            <a:r>
              <a:rPr lang="en-US" sz="3600" b="1">
                <a:latin typeface="Calibri" pitchFamily="34" charset="0"/>
              </a:rPr>
              <a:t>eu</a:t>
            </a:r>
            <a:r>
              <a:rPr lang="en-US" sz="3600">
                <a:latin typeface="Calibri" pitchFamily="34" charset="0"/>
              </a:rPr>
              <a:t> = h</a:t>
            </a:r>
            <a:r>
              <a:rPr lang="en-US" sz="3600" b="1">
                <a:latin typeface="Calibri" pitchFamily="34" charset="0"/>
              </a:rPr>
              <a:t>ey</a:t>
            </a:r>
            <a:r>
              <a:rPr lang="en-US" sz="3600">
                <a:latin typeface="Calibri" pitchFamily="34" charset="0"/>
              </a:rPr>
              <a:t> y</a:t>
            </a:r>
            <a:r>
              <a:rPr lang="en-US" sz="3600" b="1">
                <a:latin typeface="Calibri" pitchFamily="34" charset="0"/>
              </a:rPr>
              <a:t>ou; </a:t>
            </a:r>
          </a:p>
          <a:p>
            <a:pPr algn="ctr"/>
            <a:r>
              <a:rPr lang="en-US" sz="3600" b="1">
                <a:latin typeface="Calibri" pitchFamily="34" charset="0"/>
              </a:rPr>
              <a:t>oe</a:t>
            </a:r>
            <a:r>
              <a:rPr lang="en-US" sz="3600">
                <a:latin typeface="Calibri" pitchFamily="34" charset="0"/>
              </a:rPr>
              <a:t> = oi in oil; </a:t>
            </a:r>
          </a:p>
          <a:p>
            <a:pPr algn="ctr"/>
            <a:r>
              <a:rPr lang="en-US" sz="3600" b="1">
                <a:latin typeface="Calibri" pitchFamily="34" charset="0"/>
              </a:rPr>
              <a:t>ui</a:t>
            </a:r>
            <a:r>
              <a:rPr lang="en-US" sz="3600">
                <a:latin typeface="Calibri" pitchFamily="34" charset="0"/>
              </a:rPr>
              <a:t> = uey in gluey)</a:t>
            </a:r>
          </a:p>
        </p:txBody>
      </p:sp>
      <p:sp>
        <p:nvSpPr>
          <p:cNvPr id="13317" name="Rectangle 9"/>
          <p:cNvSpPr>
            <a:spLocks noChangeArrowheads="1"/>
          </p:cNvSpPr>
          <p:nvPr/>
        </p:nvSpPr>
        <p:spPr bwMode="auto">
          <a:xfrm>
            <a:off x="233363" y="2667000"/>
            <a:ext cx="8605837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3600">
                <a:latin typeface="Calibri" pitchFamily="34" charset="0"/>
              </a:rPr>
              <a:t> </a:t>
            </a:r>
            <a:r>
              <a:rPr lang="en-US" sz="2800" i="1">
                <a:latin typeface="Calibri" pitchFamily="34" charset="0"/>
              </a:rPr>
              <a:t>it’s a vowel combination that is pronounced as one sound</a:t>
            </a:r>
            <a:endParaRPr lang="en-US" sz="3600" i="1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 build="allAtOnce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533400" y="685800"/>
            <a:ext cx="8229600" cy="5105400"/>
          </a:xfrm>
        </p:spPr>
        <p:txBody>
          <a:bodyPr/>
          <a:lstStyle/>
          <a:p>
            <a:r>
              <a:rPr lang="en-US" sz="4000" i="1"/>
              <a:t>Diphthongs are made up of 2 vowels, so they’re twice as long as a normal, short vowel</a:t>
            </a:r>
            <a:br>
              <a:rPr lang="en-US" sz="4000" i="1"/>
            </a:br>
            <a:br>
              <a:rPr lang="en-US" sz="4000" i="1"/>
            </a:br>
            <a:r>
              <a:rPr lang="en-US" sz="4000" i="1"/>
              <a:t>logically, they are long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b="1"/>
              <a:t>Mark the diphthongs</a:t>
            </a:r>
          </a:p>
        </p:txBody>
      </p: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1981200" y="1447800"/>
            <a:ext cx="7010400" cy="452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lnSpc>
                <a:spcPct val="300000"/>
              </a:lnSpc>
              <a:tabLst>
                <a:tab pos="914400" algn="l"/>
                <a:tab pos="1066800" algn="l"/>
              </a:tabLst>
              <a:defRPr/>
            </a:pPr>
            <a:r>
              <a:rPr lang="en-US" sz="2400" b="1">
                <a:latin typeface="Arial" pitchFamily="34" charset="0"/>
                <a:ea typeface="Times New Roman" pitchFamily="18" charset="0"/>
                <a:cs typeface="Arial" pitchFamily="34" charset="0"/>
              </a:rPr>
              <a:t>Ovid’s “Echo” from Metamorphoses</a:t>
            </a:r>
            <a:endParaRPr lang="en-US" sz="1050" b="1">
              <a:latin typeface="Arial" pitchFamily="34" charset="0"/>
              <a:cs typeface="Arial" pitchFamily="34" charset="0"/>
            </a:endParaRPr>
          </a:p>
          <a:p>
            <a:pPr eaLnBrk="0" hangingPunct="0">
              <a:lnSpc>
                <a:spcPct val="300000"/>
              </a:lnSpc>
              <a:tabLst>
                <a:tab pos="914400" algn="l"/>
                <a:tab pos="1066800" algn="l"/>
              </a:tabLst>
              <a:defRPr/>
            </a:pPr>
            <a:r>
              <a:rPr lang="en-US" sz="2400" err="1">
                <a:latin typeface="Arial" pitchFamily="34" charset="0"/>
                <a:ea typeface="Times New Roman" pitchFamily="18" charset="0"/>
                <a:cs typeface="Arial" pitchFamily="34" charset="0"/>
              </a:rPr>
              <a:t>caerula</a:t>
            </a:r>
            <a:r>
              <a:rPr lang="en-US" sz="240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err="1">
                <a:latin typeface="Arial" pitchFamily="34" charset="0"/>
                <a:ea typeface="Times New Roman" pitchFamily="18" charset="0"/>
                <a:cs typeface="Arial" pitchFamily="34" charset="0"/>
              </a:rPr>
              <a:t>Liriope</a:t>
            </a:r>
            <a:r>
              <a:rPr lang="en-US" sz="2400">
                <a:latin typeface="Arial" pitchFamily="34" charset="0"/>
                <a:ea typeface="Times New Roman" pitchFamily="18" charset="0"/>
                <a:cs typeface="Arial" pitchFamily="34" charset="0"/>
              </a:rPr>
              <a:t>. Quam quondam </a:t>
            </a:r>
            <a:r>
              <a:rPr lang="en-US" sz="2400" err="1">
                <a:latin typeface="Arial" pitchFamily="34" charset="0"/>
                <a:ea typeface="Times New Roman" pitchFamily="18" charset="0"/>
                <a:cs typeface="Arial" pitchFamily="34" charset="0"/>
              </a:rPr>
              <a:t>flumine</a:t>
            </a:r>
            <a:r>
              <a:rPr lang="en-US" sz="240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err="1">
                <a:latin typeface="Arial" pitchFamily="34" charset="0"/>
                <a:ea typeface="Times New Roman" pitchFamily="18" charset="0"/>
                <a:cs typeface="Arial" pitchFamily="34" charset="0"/>
              </a:rPr>
              <a:t>curvo</a:t>
            </a:r>
            <a:br>
              <a:rPr lang="en-US" sz="2400"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lang="en-US" sz="2400" err="1">
                <a:latin typeface="Arial" pitchFamily="34" charset="0"/>
                <a:ea typeface="Times New Roman" pitchFamily="18" charset="0"/>
                <a:cs typeface="Arial" pitchFamily="34" charset="0"/>
              </a:rPr>
              <a:t>implicuit</a:t>
            </a:r>
            <a:r>
              <a:rPr lang="en-US" sz="240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err="1">
                <a:latin typeface="Arial" pitchFamily="34" charset="0"/>
                <a:ea typeface="Times New Roman" pitchFamily="18" charset="0"/>
                <a:cs typeface="Arial" pitchFamily="34" charset="0"/>
              </a:rPr>
              <a:t>clausaeque</a:t>
            </a:r>
            <a:r>
              <a:rPr lang="en-US" sz="240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err="1">
                <a:latin typeface="Arial" pitchFamily="34" charset="0"/>
                <a:ea typeface="Times New Roman" pitchFamily="18" charset="0"/>
                <a:cs typeface="Arial" pitchFamily="34" charset="0"/>
              </a:rPr>
              <a:t>suis</a:t>
            </a:r>
            <a:r>
              <a:rPr lang="en-US" sz="240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err="1">
                <a:latin typeface="Arial" pitchFamily="34" charset="0"/>
                <a:ea typeface="Times New Roman" pitchFamily="18" charset="0"/>
                <a:cs typeface="Arial" pitchFamily="34" charset="0"/>
              </a:rPr>
              <a:t>Cephisus</a:t>
            </a:r>
            <a:r>
              <a:rPr lang="en-US" sz="2400">
                <a:latin typeface="Arial" pitchFamily="34" charset="0"/>
                <a:ea typeface="Times New Roman" pitchFamily="18" charset="0"/>
                <a:cs typeface="Arial" pitchFamily="34" charset="0"/>
              </a:rPr>
              <a:t> in </a:t>
            </a:r>
            <a:r>
              <a:rPr lang="en-US" sz="2400" err="1">
                <a:latin typeface="Arial" pitchFamily="34" charset="0"/>
                <a:ea typeface="Times New Roman" pitchFamily="18" charset="0"/>
                <a:cs typeface="Arial" pitchFamily="34" charset="0"/>
              </a:rPr>
              <a:t>undis</a:t>
            </a:r>
            <a:br>
              <a:rPr lang="en-US" sz="2400"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lang="en-US" sz="2400">
                <a:latin typeface="Arial" pitchFamily="34" charset="0"/>
                <a:ea typeface="Times New Roman" pitchFamily="18" charset="0"/>
                <a:cs typeface="Arial" pitchFamily="34" charset="0"/>
              </a:rPr>
              <a:t>vim </a:t>
            </a:r>
            <a:r>
              <a:rPr lang="en-US" sz="2400" err="1">
                <a:latin typeface="Arial" pitchFamily="34" charset="0"/>
                <a:ea typeface="Times New Roman" pitchFamily="18" charset="0"/>
                <a:cs typeface="Arial" pitchFamily="34" charset="0"/>
              </a:rPr>
              <a:t>tulit</a:t>
            </a:r>
            <a:r>
              <a:rPr lang="en-US" sz="2400">
                <a:latin typeface="Arial" pitchFamily="34" charset="0"/>
                <a:ea typeface="Times New Roman" pitchFamily="18" charset="0"/>
                <a:cs typeface="Arial" pitchFamily="34" charset="0"/>
              </a:rPr>
              <a:t>. </a:t>
            </a:r>
            <a:r>
              <a:rPr lang="en-US" sz="2400" err="1">
                <a:latin typeface="Arial" pitchFamily="34" charset="0"/>
                <a:ea typeface="Times New Roman" pitchFamily="18" charset="0"/>
                <a:cs typeface="Arial" pitchFamily="34" charset="0"/>
              </a:rPr>
              <a:t>Enixa</a:t>
            </a:r>
            <a:r>
              <a:rPr lang="en-US" sz="240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err="1">
                <a:latin typeface="Arial" pitchFamily="34" charset="0"/>
                <a:ea typeface="Times New Roman" pitchFamily="18" charset="0"/>
                <a:cs typeface="Arial" pitchFamily="34" charset="0"/>
              </a:rPr>
              <a:t>est</a:t>
            </a:r>
            <a:r>
              <a:rPr lang="en-US" sz="2400">
                <a:latin typeface="Arial" pitchFamily="34" charset="0"/>
                <a:ea typeface="Times New Roman" pitchFamily="18" charset="0"/>
                <a:cs typeface="Arial" pitchFamily="34" charset="0"/>
              </a:rPr>
              <a:t> utero </a:t>
            </a:r>
            <a:r>
              <a:rPr lang="en-US" sz="2400" err="1">
                <a:latin typeface="Arial" pitchFamily="34" charset="0"/>
                <a:ea typeface="Times New Roman" pitchFamily="18" charset="0"/>
                <a:cs typeface="Arial" pitchFamily="34" charset="0"/>
              </a:rPr>
              <a:t>pulcherrima</a:t>
            </a:r>
            <a:r>
              <a:rPr lang="en-US" sz="2400">
                <a:latin typeface="Arial" pitchFamily="34" charset="0"/>
                <a:ea typeface="Times New Roman" pitchFamily="18" charset="0"/>
                <a:cs typeface="Arial" pitchFamily="34" charset="0"/>
              </a:rPr>
              <a:t> pleno</a:t>
            </a:r>
            <a:endParaRPr lang="en-US" sz="360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2895600" y="838200"/>
            <a:ext cx="31242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b="1">
                <a:solidFill>
                  <a:srgbClr val="7030A0"/>
                </a:solidFill>
                <a:latin typeface="Calibri" pitchFamily="34" charset="0"/>
              </a:rPr>
              <a:t>ae   au</a:t>
            </a:r>
            <a:r>
              <a:rPr lang="en-US" sz="2800">
                <a:solidFill>
                  <a:srgbClr val="7030A0"/>
                </a:solidFill>
                <a:latin typeface="Calibri" pitchFamily="34" charset="0"/>
              </a:rPr>
              <a:t> </a:t>
            </a:r>
            <a:r>
              <a:rPr lang="en-US" sz="2800" b="1">
                <a:solidFill>
                  <a:srgbClr val="7030A0"/>
                </a:solidFill>
                <a:latin typeface="Calibri" pitchFamily="34" charset="0"/>
              </a:rPr>
              <a:t> ei  eu  oe  ui</a:t>
            </a:r>
            <a:r>
              <a:rPr lang="en-US" sz="2800">
                <a:solidFill>
                  <a:srgbClr val="7030A0"/>
                </a:solidFill>
                <a:latin typeface="Calibri" pitchFamily="34" charset="0"/>
              </a:rPr>
              <a:t>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889096" y="4038600"/>
            <a:ext cx="311304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strike="sngStrike">
                <a:solidFill>
                  <a:srgbClr val="FF0000"/>
                </a:solidFill>
                <a:latin typeface="+mn-lt"/>
                <a:cs typeface="+mn-cs"/>
              </a:rPr>
              <a:t>X</a:t>
            </a: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2174875" y="2830513"/>
            <a:ext cx="4159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FF0000"/>
                </a:solidFill>
                <a:latin typeface="Calibri" pitchFamily="34" charset="0"/>
              </a:rPr>
              <a:t>__</a:t>
            </a:r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3886200" y="3973513"/>
            <a:ext cx="4159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FF0000"/>
                </a:solidFill>
                <a:latin typeface="Calibri" pitchFamily="34" charset="0"/>
              </a:rPr>
              <a:t>__</a:t>
            </a:r>
          </a:p>
        </p:txBody>
      </p:sp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3505200" y="3962400"/>
            <a:ext cx="4159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FF0000"/>
                </a:solidFill>
                <a:latin typeface="Calibri" pitchFamily="34" charset="0"/>
              </a:rPr>
              <a:t>__</a:t>
            </a:r>
          </a:p>
        </p:txBody>
      </p:sp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0" y="3492500"/>
            <a:ext cx="1828800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>
                <a:solidFill>
                  <a:srgbClr val="002060"/>
                </a:solidFill>
                <a:latin typeface="Calibri" pitchFamily="34" charset="0"/>
              </a:rPr>
              <a:t>Note: this “i” is part of an </a:t>
            </a:r>
            <a:r>
              <a:rPr lang="en-US" sz="1400" b="1">
                <a:solidFill>
                  <a:srgbClr val="002060"/>
                </a:solidFill>
                <a:latin typeface="Calibri" pitchFamily="34" charset="0"/>
              </a:rPr>
              <a:t>ending</a:t>
            </a:r>
            <a:r>
              <a:rPr lang="en-US" sz="1400">
                <a:solidFill>
                  <a:srgbClr val="002060"/>
                </a:solidFill>
                <a:latin typeface="Calibri" pitchFamily="34" charset="0"/>
              </a:rPr>
              <a:t> that could change…to -erunt or something else …therefore it is </a:t>
            </a:r>
            <a:r>
              <a:rPr lang="en-US" sz="1400" b="1">
                <a:solidFill>
                  <a:srgbClr val="002060"/>
                </a:solidFill>
                <a:latin typeface="Calibri" pitchFamily="34" charset="0"/>
              </a:rPr>
              <a:t>not</a:t>
            </a:r>
            <a:r>
              <a:rPr lang="en-US" sz="1400">
                <a:solidFill>
                  <a:srgbClr val="002060"/>
                </a:solidFill>
                <a:latin typeface="Calibri" pitchFamily="34" charset="0"/>
              </a:rPr>
              <a:t> a diphthong</a:t>
            </a:r>
          </a:p>
        </p:txBody>
      </p:sp>
      <p:sp>
        <p:nvSpPr>
          <p:cNvPr id="25" name="TextBox 24"/>
          <p:cNvSpPr txBox="1">
            <a:spLocks noChangeArrowheads="1"/>
          </p:cNvSpPr>
          <p:nvPr/>
        </p:nvSpPr>
        <p:spPr bwMode="auto">
          <a:xfrm>
            <a:off x="4724400" y="4572000"/>
            <a:ext cx="21336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>
                <a:solidFill>
                  <a:srgbClr val="002060"/>
                </a:solidFill>
                <a:latin typeface="Calibri" pitchFamily="34" charset="0"/>
              </a:rPr>
              <a:t>“-is” is also an ending…not part of a diphthong</a:t>
            </a:r>
          </a:p>
        </p:txBody>
      </p:sp>
      <p:sp>
        <p:nvSpPr>
          <p:cNvPr id="26" name="TextBox 25"/>
          <p:cNvSpPr txBox="1">
            <a:spLocks noChangeArrowheads="1"/>
          </p:cNvSpPr>
          <p:nvPr/>
        </p:nvSpPr>
        <p:spPr bwMode="auto">
          <a:xfrm>
            <a:off x="228600" y="5740400"/>
            <a:ext cx="16764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>
                <a:solidFill>
                  <a:srgbClr val="002060"/>
                </a:solidFill>
                <a:latin typeface="Calibri" pitchFamily="34" charset="0"/>
              </a:rPr>
              <a:t>they  must be in the same word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886200" y="5181600"/>
            <a:ext cx="311304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strike="sngStrike">
                <a:solidFill>
                  <a:srgbClr val="FF0000"/>
                </a:solidFill>
                <a:latin typeface="+mn-lt"/>
                <a:cs typeface="+mn-cs"/>
              </a:rPr>
              <a:t>X</a:t>
            </a:r>
          </a:p>
        </p:txBody>
      </p:sp>
      <p:sp>
        <p:nvSpPr>
          <p:cNvPr id="35" name="Bent Arrow 34"/>
          <p:cNvSpPr/>
          <p:nvPr/>
        </p:nvSpPr>
        <p:spPr>
          <a:xfrm rot="10800000">
            <a:off x="1752600" y="5715000"/>
            <a:ext cx="2362200" cy="228600"/>
          </a:xfrm>
          <a:prstGeom prst="bentArrow">
            <a:avLst/>
          </a:prstGeom>
          <a:solidFill>
            <a:schemeClr val="tx1"/>
          </a:solidFill>
          <a:ln w="127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36" name="Bent Arrow 35"/>
          <p:cNvSpPr/>
          <p:nvPr/>
        </p:nvSpPr>
        <p:spPr>
          <a:xfrm rot="10800000">
            <a:off x="1066800" y="4572000"/>
            <a:ext cx="1981200" cy="228600"/>
          </a:xfrm>
          <a:prstGeom prst="bentArrow">
            <a:avLst>
              <a:gd name="adj1" fmla="val 25000"/>
              <a:gd name="adj2" fmla="val 25000"/>
              <a:gd name="adj3" fmla="val 25000"/>
              <a:gd name="adj4" fmla="val 39975"/>
            </a:avLst>
          </a:prstGeom>
          <a:solidFill>
            <a:schemeClr val="tx1"/>
          </a:solidFill>
          <a:ln w="127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105400" y="4038600"/>
            <a:ext cx="311304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strike="sngStrike">
                <a:solidFill>
                  <a:srgbClr val="FF0000"/>
                </a:solidFill>
                <a:latin typeface="+mn-lt"/>
                <a:cs typeface="+mn-cs"/>
              </a:rPr>
              <a:t>X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049" grpId="0"/>
      <p:bldP spid="14" grpId="0"/>
      <p:bldP spid="17" grpId="0"/>
      <p:bldP spid="18" grpId="0"/>
      <p:bldP spid="19" grpId="0"/>
      <p:bldP spid="20" grpId="0"/>
      <p:bldP spid="25" grpId="0"/>
      <p:bldP spid="2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 bwMode="auto">
          <a:xfrm>
            <a:off x="304800" y="1600200"/>
            <a:ext cx="86106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sz="4400">
                <a:latin typeface="Calibri" pitchFamily="34" charset="0"/>
              </a:rPr>
              <a:t>vowels are long “by position”  </a:t>
            </a:r>
          </a:p>
          <a:p>
            <a:r>
              <a:rPr lang="en-US" sz="4400">
                <a:latin typeface="Calibri" pitchFamily="34" charset="0"/>
              </a:rPr>
              <a:t>when they are followed by 2 or more consonants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52400" y="4343400"/>
            <a:ext cx="8686800" cy="175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600">
                <a:latin typeface="Calibri" pitchFamily="34" charset="0"/>
              </a:rPr>
              <a:t>e.g. The second –e- in “rec</a:t>
            </a:r>
            <a:r>
              <a:rPr lang="en-US" sz="3600" b="1">
                <a:latin typeface="Calibri" pitchFamily="34" charset="0"/>
              </a:rPr>
              <a:t>ē</a:t>
            </a:r>
            <a:r>
              <a:rPr lang="en-US" sz="3600" u="sng">
                <a:latin typeface="Calibri" pitchFamily="34" charset="0"/>
              </a:rPr>
              <a:t>ns</a:t>
            </a:r>
            <a:r>
              <a:rPr lang="en-US" sz="3600">
                <a:latin typeface="Calibri" pitchFamily="34" charset="0"/>
              </a:rPr>
              <a:t>” would be long, not because it is naturally long, but because it comes before two consonants…-ns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2971800" y="304800"/>
            <a:ext cx="327342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5400" b="1">
                <a:latin typeface="Calibri" pitchFamily="34" charset="0"/>
              </a:rPr>
              <a:t>“Position”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4" grpId="0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/>
              <a:t>Marking the length of the vowels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2971800" y="1066800"/>
            <a:ext cx="327342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5400" b="1">
                <a:latin typeface="Calibri" pitchFamily="34" charset="0"/>
              </a:rPr>
              <a:t>“Position” </a:t>
            </a: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0" y="2438400"/>
            <a:ext cx="9144000" cy="3970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en-US" sz="3600">
                <a:cs typeface="Times New Roman" pitchFamily="18" charset="0"/>
              </a:rPr>
              <a:t>Conticuere omnes intentique ora tenebant</a:t>
            </a:r>
          </a:p>
          <a:p>
            <a:endParaRPr lang="en-US" sz="3600">
              <a:cs typeface="Times New Roman" pitchFamily="18" charset="0"/>
            </a:endParaRPr>
          </a:p>
          <a:p>
            <a:br>
              <a:rPr lang="en-US" sz="3600">
                <a:cs typeface="Times New Roman" pitchFamily="18" charset="0"/>
              </a:rPr>
            </a:br>
            <a:r>
              <a:rPr lang="en-US" sz="3600">
                <a:cs typeface="Times New Roman" pitchFamily="18" charset="0"/>
              </a:rPr>
              <a:t>inde toro pater Aeneas sic orsus ab alto: </a:t>
            </a:r>
          </a:p>
          <a:p>
            <a:endParaRPr lang="en-US" sz="3600">
              <a:cs typeface="Times New Roman" pitchFamily="18" charset="0"/>
            </a:endParaRPr>
          </a:p>
          <a:p>
            <a:br>
              <a:rPr lang="en-US" sz="3600">
                <a:cs typeface="Times New Roman" pitchFamily="18" charset="0"/>
              </a:rPr>
            </a:br>
            <a:r>
              <a:rPr lang="en-US" sz="3600">
                <a:cs typeface="Times New Roman" pitchFamily="18" charset="0"/>
              </a:rPr>
              <a:t>Infandum, regina, iubes renovare dolorem,</a:t>
            </a:r>
            <a:r>
              <a:rPr lang="en-US" sz="3200"/>
              <a:t> </a:t>
            </a:r>
            <a:endParaRPr lang="en-US" sz="4800"/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381000" y="2057400"/>
            <a:ext cx="3048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4800" b="1">
                <a:latin typeface="Calibri" pitchFamily="34" charset="0"/>
              </a:rPr>
              <a:t>-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609600" y="2590800"/>
            <a:ext cx="9144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200" b="1">
                <a:latin typeface="Calibri" pitchFamily="34" charset="0"/>
              </a:rPr>
              <a:t>__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2743200" y="2590800"/>
            <a:ext cx="9144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200" b="1">
                <a:latin typeface="Calibri" pitchFamily="34" charset="0"/>
              </a:rPr>
              <a:t>__</a:t>
            </a: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3962400" y="2514600"/>
            <a:ext cx="9144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200" b="1">
                <a:latin typeface="Calibri" pitchFamily="34" charset="0"/>
              </a:rPr>
              <a:t>__</a:t>
            </a: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4572000" y="2514600"/>
            <a:ext cx="9144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200" b="1">
                <a:latin typeface="Calibri" pitchFamily="34" charset="0"/>
              </a:rPr>
              <a:t>__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8153400" y="2514600"/>
            <a:ext cx="9144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200" b="1">
                <a:latin typeface="Calibri" pitchFamily="34" charset="0"/>
              </a:rPr>
              <a:t>__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152400" y="4140200"/>
            <a:ext cx="9144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200" b="1">
                <a:latin typeface="Calibri" pitchFamily="34" charset="0"/>
              </a:rPr>
              <a:t>__</a:t>
            </a: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4343400" y="4216400"/>
            <a:ext cx="9144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200" b="1">
                <a:latin typeface="Calibri" pitchFamily="34" charset="0"/>
              </a:rPr>
              <a:t>___</a:t>
            </a: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5638800" y="4191000"/>
            <a:ext cx="9144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200" b="1">
                <a:latin typeface="Calibri" pitchFamily="34" charset="0"/>
              </a:rPr>
              <a:t>__</a:t>
            </a: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7467600" y="4140200"/>
            <a:ext cx="9144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200" b="1">
                <a:latin typeface="Calibri" pitchFamily="34" charset="0"/>
              </a:rPr>
              <a:t>__</a:t>
            </a:r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152400" y="5867400"/>
            <a:ext cx="9144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200" b="1">
                <a:latin typeface="Calibri" pitchFamily="34" charset="0"/>
              </a:rPr>
              <a:t>__</a:t>
            </a:r>
          </a:p>
        </p:txBody>
      </p:sp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838200" y="5867400"/>
            <a:ext cx="9144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200" b="1">
                <a:latin typeface="Calibri" pitchFamily="34" charset="0"/>
              </a:rPr>
              <a:t>__</a:t>
            </a:r>
          </a:p>
        </p:txBody>
      </p:sp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4648200" y="5816600"/>
            <a:ext cx="9144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200" b="1">
                <a:latin typeface="Calibri" pitchFamily="34" charset="0"/>
              </a:rPr>
              <a:t>__</a:t>
            </a:r>
          </a:p>
        </p:txBody>
      </p:sp>
      <p:sp>
        <p:nvSpPr>
          <p:cNvPr id="22" name="TextBox 21"/>
          <p:cNvSpPr txBox="1">
            <a:spLocks noChangeArrowheads="1"/>
          </p:cNvSpPr>
          <p:nvPr/>
        </p:nvSpPr>
        <p:spPr bwMode="auto">
          <a:xfrm>
            <a:off x="2362200" y="2133600"/>
            <a:ext cx="3048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4800" b="1">
                <a:latin typeface="Calibri" pitchFamily="34" charset="0"/>
              </a:rPr>
              <a:t>-</a:t>
            </a:r>
          </a:p>
        </p:txBody>
      </p:sp>
      <p:sp>
        <p:nvSpPr>
          <p:cNvPr id="23" name="TextBox 22"/>
          <p:cNvSpPr txBox="1">
            <a:spLocks noChangeArrowheads="1"/>
          </p:cNvSpPr>
          <p:nvPr/>
        </p:nvSpPr>
        <p:spPr bwMode="auto">
          <a:xfrm>
            <a:off x="3733800" y="2057400"/>
            <a:ext cx="3048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4800" b="1">
                <a:latin typeface="Calibri" pitchFamily="34" charset="0"/>
              </a:rPr>
              <a:t>-</a:t>
            </a:r>
          </a:p>
        </p:txBody>
      </p:sp>
      <p:sp>
        <p:nvSpPr>
          <p:cNvPr id="24" name="TextBox 23"/>
          <p:cNvSpPr txBox="1">
            <a:spLocks noChangeArrowheads="1"/>
          </p:cNvSpPr>
          <p:nvPr/>
        </p:nvSpPr>
        <p:spPr bwMode="auto">
          <a:xfrm>
            <a:off x="4343400" y="2057400"/>
            <a:ext cx="3048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4800" b="1">
                <a:latin typeface="Calibri" pitchFamily="34" charset="0"/>
              </a:rPr>
              <a:t>-</a:t>
            </a:r>
          </a:p>
        </p:txBody>
      </p:sp>
      <p:sp>
        <p:nvSpPr>
          <p:cNvPr id="25" name="TextBox 24"/>
          <p:cNvSpPr txBox="1">
            <a:spLocks noChangeArrowheads="1"/>
          </p:cNvSpPr>
          <p:nvPr/>
        </p:nvSpPr>
        <p:spPr bwMode="auto">
          <a:xfrm>
            <a:off x="7924800" y="2057400"/>
            <a:ext cx="3048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4800" b="1">
                <a:latin typeface="Calibri" pitchFamily="34" charset="0"/>
              </a:rPr>
              <a:t>-</a:t>
            </a:r>
          </a:p>
        </p:txBody>
      </p:sp>
      <p:sp>
        <p:nvSpPr>
          <p:cNvPr id="26" name="TextBox 25"/>
          <p:cNvSpPr txBox="1">
            <a:spLocks noChangeArrowheads="1"/>
          </p:cNvSpPr>
          <p:nvPr/>
        </p:nvSpPr>
        <p:spPr bwMode="auto">
          <a:xfrm>
            <a:off x="-76200" y="3741738"/>
            <a:ext cx="304800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4800" b="1">
                <a:latin typeface="Calibri" pitchFamily="34" charset="0"/>
              </a:rPr>
              <a:t>-</a:t>
            </a:r>
          </a:p>
        </p:txBody>
      </p:sp>
      <p:sp>
        <p:nvSpPr>
          <p:cNvPr id="27" name="TextBox 26"/>
          <p:cNvSpPr txBox="1">
            <a:spLocks noChangeArrowheads="1"/>
          </p:cNvSpPr>
          <p:nvPr/>
        </p:nvSpPr>
        <p:spPr bwMode="auto">
          <a:xfrm>
            <a:off x="4114800" y="3741738"/>
            <a:ext cx="304800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4800" b="1">
                <a:latin typeface="Calibri" pitchFamily="34" charset="0"/>
              </a:rPr>
              <a:t>-</a:t>
            </a:r>
          </a:p>
        </p:txBody>
      </p:sp>
      <p:sp>
        <p:nvSpPr>
          <p:cNvPr id="28" name="TextBox 27"/>
          <p:cNvSpPr txBox="1">
            <a:spLocks noChangeArrowheads="1"/>
          </p:cNvSpPr>
          <p:nvPr/>
        </p:nvSpPr>
        <p:spPr bwMode="auto">
          <a:xfrm>
            <a:off x="5410200" y="3741738"/>
            <a:ext cx="304800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4800" b="1">
                <a:latin typeface="Calibri" pitchFamily="34" charset="0"/>
              </a:rPr>
              <a:t>-</a:t>
            </a:r>
          </a:p>
        </p:txBody>
      </p:sp>
      <p:sp>
        <p:nvSpPr>
          <p:cNvPr id="29" name="TextBox 28"/>
          <p:cNvSpPr txBox="1">
            <a:spLocks noChangeArrowheads="1"/>
          </p:cNvSpPr>
          <p:nvPr/>
        </p:nvSpPr>
        <p:spPr bwMode="auto">
          <a:xfrm>
            <a:off x="7315200" y="3741738"/>
            <a:ext cx="304800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4800" b="1">
                <a:latin typeface="Calibri" pitchFamily="34" charset="0"/>
              </a:rPr>
              <a:t>-</a:t>
            </a:r>
          </a:p>
        </p:txBody>
      </p:sp>
      <p:sp>
        <p:nvSpPr>
          <p:cNvPr id="30" name="TextBox 29"/>
          <p:cNvSpPr txBox="1">
            <a:spLocks noChangeArrowheads="1"/>
          </p:cNvSpPr>
          <p:nvPr/>
        </p:nvSpPr>
        <p:spPr bwMode="auto">
          <a:xfrm>
            <a:off x="0" y="5341938"/>
            <a:ext cx="304800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4800" b="1">
                <a:latin typeface="Calibri" pitchFamily="34" charset="0"/>
              </a:rPr>
              <a:t>-</a:t>
            </a:r>
          </a:p>
        </p:txBody>
      </p:sp>
      <p:sp>
        <p:nvSpPr>
          <p:cNvPr id="31" name="TextBox 30"/>
          <p:cNvSpPr txBox="1">
            <a:spLocks noChangeArrowheads="1"/>
          </p:cNvSpPr>
          <p:nvPr/>
        </p:nvSpPr>
        <p:spPr bwMode="auto">
          <a:xfrm>
            <a:off x="533400" y="5341938"/>
            <a:ext cx="304800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4800" b="1">
                <a:latin typeface="Calibri" pitchFamily="34" charset="0"/>
              </a:rPr>
              <a:t>-</a:t>
            </a:r>
          </a:p>
        </p:txBody>
      </p:sp>
      <p:sp>
        <p:nvSpPr>
          <p:cNvPr id="32" name="TextBox 31"/>
          <p:cNvSpPr txBox="1">
            <a:spLocks noChangeArrowheads="1"/>
          </p:cNvSpPr>
          <p:nvPr/>
        </p:nvSpPr>
        <p:spPr bwMode="auto">
          <a:xfrm>
            <a:off x="4267200" y="5334000"/>
            <a:ext cx="3048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4800" b="1">
                <a:latin typeface="Calibri" pitchFamily="34" charset="0"/>
              </a:rPr>
              <a:t>-</a:t>
            </a:r>
          </a:p>
        </p:txBody>
      </p:sp>
      <p:sp>
        <p:nvSpPr>
          <p:cNvPr id="33" name="TextBox 32"/>
          <p:cNvSpPr txBox="1">
            <a:spLocks noChangeArrowheads="1"/>
          </p:cNvSpPr>
          <p:nvPr/>
        </p:nvSpPr>
        <p:spPr bwMode="auto">
          <a:xfrm>
            <a:off x="1676400" y="5892800"/>
            <a:ext cx="9144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200" b="1">
                <a:latin typeface="Calibri" pitchFamily="34" charset="0"/>
              </a:rPr>
              <a:t>___</a:t>
            </a:r>
          </a:p>
        </p:txBody>
      </p:sp>
      <p:sp>
        <p:nvSpPr>
          <p:cNvPr id="34" name="TextBox 33"/>
          <p:cNvSpPr txBox="1">
            <a:spLocks noChangeArrowheads="1"/>
          </p:cNvSpPr>
          <p:nvPr/>
        </p:nvSpPr>
        <p:spPr bwMode="auto">
          <a:xfrm>
            <a:off x="1295400" y="5334000"/>
            <a:ext cx="3048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4800" b="1">
                <a:latin typeface="Calibri" pitchFamily="34" charset="0"/>
              </a:rPr>
              <a:t>-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304800" y="152400"/>
            <a:ext cx="861060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sz="6600" b="1">
                <a:latin typeface="+mj-lt"/>
                <a:ea typeface="+mj-ea"/>
                <a:cs typeface="+mj-cs"/>
              </a:rPr>
              <a:t>Oddities/Quirks</a:t>
            </a:r>
          </a:p>
        </p:txBody>
      </p:sp>
      <p:sp>
        <p:nvSpPr>
          <p:cNvPr id="18435" name="Title 1"/>
          <p:cNvSpPr txBox="1">
            <a:spLocks/>
          </p:cNvSpPr>
          <p:nvPr/>
        </p:nvSpPr>
        <p:spPr bwMode="auto">
          <a:xfrm>
            <a:off x="304800" y="1447800"/>
            <a:ext cx="86106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sz="3600">
                <a:latin typeface="Calibri" pitchFamily="34" charset="0"/>
              </a:rPr>
              <a:t> The </a:t>
            </a:r>
            <a:r>
              <a:rPr lang="en-US" sz="3600" i="1">
                <a:latin typeface="Calibri" pitchFamily="34" charset="0"/>
              </a:rPr>
              <a:t>digraphs</a:t>
            </a:r>
            <a:r>
              <a:rPr lang="en-US" sz="3600">
                <a:latin typeface="Calibri" pitchFamily="34" charset="0"/>
              </a:rPr>
              <a:t> (two-letter combinations) </a:t>
            </a:r>
          </a:p>
          <a:p>
            <a:r>
              <a:rPr lang="en-US" sz="3600" b="1">
                <a:latin typeface="Calibri" pitchFamily="34" charset="0"/>
              </a:rPr>
              <a:t>ch, ph, </a:t>
            </a:r>
            <a:r>
              <a:rPr lang="en-US" sz="3600">
                <a:latin typeface="Calibri" pitchFamily="34" charset="0"/>
              </a:rPr>
              <a:t>and</a:t>
            </a:r>
            <a:r>
              <a:rPr lang="en-US" sz="3600" b="1">
                <a:latin typeface="Calibri" pitchFamily="34" charset="0"/>
              </a:rPr>
              <a:t> th </a:t>
            </a:r>
            <a:r>
              <a:rPr lang="en-US" sz="3600">
                <a:latin typeface="Calibri" pitchFamily="34" charset="0"/>
              </a:rPr>
              <a:t>count as single consonants.</a:t>
            </a:r>
          </a:p>
        </p:txBody>
      </p:sp>
      <p:sp>
        <p:nvSpPr>
          <p:cNvPr id="18436" name="Title 1"/>
          <p:cNvSpPr txBox="1">
            <a:spLocks/>
          </p:cNvSpPr>
          <p:nvPr/>
        </p:nvSpPr>
        <p:spPr bwMode="auto">
          <a:xfrm>
            <a:off x="685800" y="2743200"/>
            <a:ext cx="80772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sz="3200" i="1">
                <a:latin typeface="Calibri" pitchFamily="34" charset="0"/>
              </a:rPr>
              <a:t>ch is a really a Greek chi …only one letter</a:t>
            </a:r>
          </a:p>
          <a:p>
            <a:r>
              <a:rPr lang="en-US" sz="3200" i="1">
                <a:latin typeface="Calibri" pitchFamily="34" charset="0"/>
              </a:rPr>
              <a:t>ph is a phi </a:t>
            </a:r>
          </a:p>
          <a:p>
            <a:r>
              <a:rPr lang="en-US" sz="3200" i="1">
                <a:latin typeface="Calibri" pitchFamily="34" charset="0"/>
              </a:rPr>
              <a:t>th is theta</a:t>
            </a:r>
          </a:p>
        </p:txBody>
      </p:sp>
      <p:sp>
        <p:nvSpPr>
          <p:cNvPr id="18437" name="Title 1"/>
          <p:cNvSpPr txBox="1">
            <a:spLocks/>
          </p:cNvSpPr>
          <p:nvPr/>
        </p:nvSpPr>
        <p:spPr bwMode="auto">
          <a:xfrm>
            <a:off x="304800" y="4648200"/>
            <a:ext cx="80772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sz="3600">
                <a:latin typeface="Calibri" pitchFamily="34" charset="0"/>
              </a:rPr>
              <a:t>another way to look at it is </a:t>
            </a:r>
          </a:p>
          <a:p>
            <a:r>
              <a:rPr lang="en-US" sz="3600">
                <a:latin typeface="Calibri" pitchFamily="34" charset="0"/>
              </a:rPr>
              <a:t>the letter “h” never makes anything long, it’s not really a letter…it’s just a breath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304800" y="381000"/>
            <a:ext cx="861060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sz="6600" b="1">
                <a:latin typeface="+mj-lt"/>
                <a:ea typeface="+mj-ea"/>
                <a:cs typeface="+mj-cs"/>
              </a:rPr>
              <a:t>Oddities/Quirks</a:t>
            </a:r>
          </a:p>
        </p:txBody>
      </p:sp>
      <p:sp>
        <p:nvSpPr>
          <p:cNvPr id="10" name="Title 1"/>
          <p:cNvSpPr txBox="1">
            <a:spLocks/>
          </p:cNvSpPr>
          <p:nvPr/>
        </p:nvSpPr>
        <p:spPr bwMode="auto">
          <a:xfrm>
            <a:off x="304800" y="1447800"/>
            <a:ext cx="861060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buFont typeface="Arial" charset="0"/>
              <a:buChar char="•"/>
            </a:pPr>
            <a:r>
              <a:rPr lang="en-US" sz="4400">
                <a:latin typeface="Calibri" pitchFamily="34" charset="0"/>
              </a:rPr>
              <a:t> the letter “x” is a</a:t>
            </a:r>
            <a:r>
              <a:rPr lang="en-US" sz="4400" i="1">
                <a:latin typeface="Calibri" pitchFamily="34" charset="0"/>
              </a:rPr>
              <a:t> ks </a:t>
            </a:r>
            <a:r>
              <a:rPr lang="en-US" sz="4400">
                <a:latin typeface="Calibri" pitchFamily="34" charset="0"/>
              </a:rPr>
              <a:t>sound, </a:t>
            </a:r>
          </a:p>
          <a:p>
            <a:r>
              <a:rPr lang="en-US" sz="4400">
                <a:latin typeface="Calibri" pitchFamily="34" charset="0"/>
              </a:rPr>
              <a:t>   and counts as 2 consonants </a:t>
            </a:r>
          </a:p>
          <a:p>
            <a:r>
              <a:rPr lang="en-US" sz="4400">
                <a:latin typeface="Calibri" pitchFamily="34" charset="0"/>
              </a:rPr>
              <a:t>  [makes a vowel long by “position”]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265113" y="5334000"/>
            <a:ext cx="8878887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>
                <a:ea typeface="Times New Roman" pitchFamily="18" charset="0"/>
              </a:rPr>
              <a:t>vim tulit. Enixa est utero pulcherrima pleno</a:t>
            </a:r>
            <a:endParaRPr lang="en-US" sz="3600">
              <a:latin typeface="Calibri" pitchFamily="34" charset="0"/>
              <a:ea typeface="Times New Roman" pitchFamily="18" charset="0"/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2743200" y="5359400"/>
            <a:ext cx="6858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600" b="1">
                <a:latin typeface="Calibri" pitchFamily="34" charset="0"/>
              </a:rPr>
              <a:t>_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2514600" y="4876800"/>
            <a:ext cx="3048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5400" b="1">
                <a:latin typeface="Calibri" pitchFamily="34" charset="0"/>
              </a:rPr>
              <a:t>-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  <p:bldP spid="5" grpId="0"/>
      <p:bldP spid="6" grpId="0"/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304800" y="152400"/>
            <a:ext cx="861060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sz="6600" b="1">
                <a:latin typeface="+mj-lt"/>
                <a:ea typeface="+mj-ea"/>
                <a:cs typeface="+mj-cs"/>
              </a:rPr>
              <a:t>Oddities/Quirks</a:t>
            </a:r>
          </a:p>
        </p:txBody>
      </p:sp>
      <p:sp>
        <p:nvSpPr>
          <p:cNvPr id="20483" name="Title 1"/>
          <p:cNvSpPr txBox="1">
            <a:spLocks/>
          </p:cNvSpPr>
          <p:nvPr/>
        </p:nvSpPr>
        <p:spPr bwMode="auto">
          <a:xfrm>
            <a:off x="304800" y="1447800"/>
            <a:ext cx="8610600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sz="3600">
                <a:latin typeface="Calibri" pitchFamily="34" charset="0"/>
              </a:rPr>
              <a:t> The </a:t>
            </a:r>
            <a:r>
              <a:rPr lang="en-US" sz="3600" i="1">
                <a:latin typeface="Calibri" pitchFamily="34" charset="0"/>
              </a:rPr>
              <a:t>digraphs</a:t>
            </a:r>
            <a:r>
              <a:rPr lang="en-US" sz="3600">
                <a:latin typeface="Calibri" pitchFamily="34" charset="0"/>
              </a:rPr>
              <a:t> </a:t>
            </a:r>
            <a:r>
              <a:rPr lang="en-US" sz="3600" b="1">
                <a:latin typeface="Calibri" pitchFamily="34" charset="0"/>
              </a:rPr>
              <a:t>qu</a:t>
            </a:r>
            <a:r>
              <a:rPr lang="en-US" sz="3600">
                <a:latin typeface="Calibri" pitchFamily="34" charset="0"/>
              </a:rPr>
              <a:t> (and sometimes </a:t>
            </a:r>
            <a:r>
              <a:rPr lang="en-US" sz="3600" b="1">
                <a:latin typeface="Calibri" pitchFamily="34" charset="0"/>
              </a:rPr>
              <a:t>gu</a:t>
            </a:r>
            <a:r>
              <a:rPr lang="en-US" sz="3600">
                <a:latin typeface="Calibri" pitchFamily="34" charset="0"/>
              </a:rPr>
              <a:t> and </a:t>
            </a:r>
            <a:r>
              <a:rPr lang="en-US" sz="3600" b="1">
                <a:latin typeface="Calibri" pitchFamily="34" charset="0"/>
              </a:rPr>
              <a:t>su)</a:t>
            </a:r>
            <a:r>
              <a:rPr lang="en-US" sz="3600">
                <a:latin typeface="Calibri" pitchFamily="34" charset="0"/>
              </a:rPr>
              <a:t> count as single consonants </a:t>
            </a:r>
          </a:p>
          <a:p>
            <a:endParaRPr lang="en-US" sz="3600">
              <a:latin typeface="Calibri" pitchFamily="34" charset="0"/>
            </a:endParaRPr>
          </a:p>
          <a:p>
            <a:r>
              <a:rPr lang="en-US" sz="2800" i="1">
                <a:latin typeface="Calibri" pitchFamily="34" charset="0"/>
              </a:rPr>
              <a:t>(in spite of the fact that there are 2 sounds there…</a:t>
            </a:r>
          </a:p>
          <a:p>
            <a:r>
              <a:rPr lang="en-US" sz="2800" i="1">
                <a:latin typeface="Calibri" pitchFamily="34" charset="0"/>
              </a:rPr>
              <a:t>kw, sw, gw)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304800" y="381000"/>
            <a:ext cx="861060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sz="6600" b="1">
                <a:latin typeface="+mj-lt"/>
                <a:ea typeface="+mj-ea"/>
                <a:cs typeface="+mj-cs"/>
              </a:rPr>
              <a:t>Oddities/Quirks</a:t>
            </a:r>
          </a:p>
        </p:txBody>
      </p:sp>
      <p:sp>
        <p:nvSpPr>
          <p:cNvPr id="11" name="Title 1"/>
          <p:cNvSpPr txBox="1">
            <a:spLocks/>
          </p:cNvSpPr>
          <p:nvPr/>
        </p:nvSpPr>
        <p:spPr bwMode="auto">
          <a:xfrm>
            <a:off x="228600" y="1600200"/>
            <a:ext cx="86106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buFont typeface="Arial" charset="0"/>
              <a:buChar char="•"/>
            </a:pPr>
            <a:r>
              <a:rPr lang="en-US" sz="4400">
                <a:latin typeface="Calibri" pitchFamily="34" charset="0"/>
              </a:rPr>
              <a:t> the </a:t>
            </a:r>
            <a:r>
              <a:rPr lang="en-US" sz="4400">
                <a:solidFill>
                  <a:srgbClr val="FF0000"/>
                </a:solidFill>
                <a:latin typeface="Calibri" pitchFamily="34" charset="0"/>
              </a:rPr>
              <a:t>u</a:t>
            </a:r>
            <a:r>
              <a:rPr lang="en-US" sz="4400">
                <a:latin typeface="Calibri" pitchFamily="34" charset="0"/>
              </a:rPr>
              <a:t> in </a:t>
            </a:r>
            <a:r>
              <a:rPr lang="en-US" sz="4400">
                <a:solidFill>
                  <a:srgbClr val="FF0000"/>
                </a:solidFill>
                <a:latin typeface="Calibri" pitchFamily="34" charset="0"/>
              </a:rPr>
              <a:t>qu</a:t>
            </a:r>
            <a:r>
              <a:rPr lang="en-US" sz="4400">
                <a:latin typeface="Calibri" pitchFamily="34" charset="0"/>
              </a:rPr>
              <a:t>- </a:t>
            </a:r>
            <a:r>
              <a:rPr lang="en-US" sz="3600">
                <a:latin typeface="Calibri" pitchFamily="34" charset="0"/>
              </a:rPr>
              <a:t>(and sometimes su- and gu-)</a:t>
            </a:r>
            <a:r>
              <a:rPr lang="en-US" sz="4400">
                <a:latin typeface="Calibri" pitchFamily="34" charset="0"/>
              </a:rPr>
              <a:t> does </a:t>
            </a:r>
            <a:r>
              <a:rPr lang="en-US" sz="4400" u="sng">
                <a:latin typeface="Calibri" pitchFamily="34" charset="0"/>
              </a:rPr>
              <a:t>not</a:t>
            </a:r>
            <a:r>
              <a:rPr lang="en-US" sz="4400">
                <a:latin typeface="Calibri" pitchFamily="34" charset="0"/>
              </a:rPr>
              <a:t> count as a vowel… 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304800" y="3581400"/>
            <a:ext cx="5562600" cy="175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600">
                <a:latin typeface="Calibri" pitchFamily="34" charset="0"/>
              </a:rPr>
              <a:t>think about quos…</a:t>
            </a:r>
          </a:p>
          <a:p>
            <a:r>
              <a:rPr lang="en-US" sz="3600">
                <a:latin typeface="Calibri" pitchFamily="34" charset="0"/>
              </a:rPr>
              <a:t>it’s not cu-os…it’s kwos </a:t>
            </a:r>
          </a:p>
          <a:p>
            <a:r>
              <a:rPr lang="en-US" sz="3600">
                <a:latin typeface="Calibri" pitchFamily="34" charset="0"/>
              </a:rPr>
              <a:t>there’s only 1 vowel sound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28600" y="5562600"/>
            <a:ext cx="89154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200" i="1">
                <a:cs typeface="Times New Roman" pitchFamily="18" charset="0"/>
              </a:rPr>
              <a:t>praecipitat </a:t>
            </a:r>
            <a:r>
              <a:rPr lang="en-US" sz="3200" i="1">
                <a:solidFill>
                  <a:srgbClr val="FF0000"/>
                </a:solidFill>
                <a:cs typeface="Times New Roman" pitchFamily="18" charset="0"/>
              </a:rPr>
              <a:t>su</a:t>
            </a:r>
            <a:r>
              <a:rPr lang="en-US" sz="3200" i="1">
                <a:cs typeface="Times New Roman" pitchFamily="18" charset="0"/>
              </a:rPr>
              <a:t>adentque cadentia sidera somnos.</a:t>
            </a:r>
            <a:endParaRPr lang="en-US" sz="3200" i="1">
              <a:latin typeface="Calibri" pitchFamily="34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228600" y="6211888"/>
            <a:ext cx="86868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600" i="1">
                <a:latin typeface="Calibri" pitchFamily="34" charset="0"/>
              </a:rPr>
              <a:t>it’s not su-a…it’s swa…only one vowel to mark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/>
      <p:bldP spid="4" grpId="0"/>
      <p:bldP spid="6" grpId="0"/>
      <p:bldP spid="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304800" y="152400"/>
            <a:ext cx="861060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sz="6600" b="1">
                <a:latin typeface="+mj-lt"/>
                <a:ea typeface="+mj-ea"/>
                <a:cs typeface="+mj-cs"/>
              </a:rPr>
              <a:t>Oddities/Quirks</a:t>
            </a:r>
          </a:p>
        </p:txBody>
      </p:sp>
      <p:sp>
        <p:nvSpPr>
          <p:cNvPr id="11" name="Title 1"/>
          <p:cNvSpPr txBox="1">
            <a:spLocks/>
          </p:cNvSpPr>
          <p:nvPr/>
        </p:nvSpPr>
        <p:spPr bwMode="auto">
          <a:xfrm>
            <a:off x="304800" y="1524000"/>
            <a:ext cx="861060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sz="3600">
                <a:latin typeface="Calibri" pitchFamily="34" charset="0"/>
              </a:rPr>
              <a:t>A </a:t>
            </a:r>
            <a:r>
              <a:rPr lang="en-US" sz="3600" i="1">
                <a:latin typeface="Calibri" pitchFamily="34" charset="0"/>
              </a:rPr>
              <a:t>mute</a:t>
            </a:r>
            <a:r>
              <a:rPr lang="en-US" sz="3600">
                <a:latin typeface="Calibri" pitchFamily="34" charset="0"/>
              </a:rPr>
              <a:t> (</a:t>
            </a:r>
            <a:r>
              <a:rPr lang="en-US" sz="3600" b="1">
                <a:latin typeface="Calibri" pitchFamily="34" charset="0"/>
              </a:rPr>
              <a:t>b,c,d,g,p,</a:t>
            </a:r>
            <a:r>
              <a:rPr lang="en-US" sz="3600">
                <a:latin typeface="Calibri" pitchFamily="34" charset="0"/>
              </a:rPr>
              <a:t> or </a:t>
            </a:r>
            <a:r>
              <a:rPr lang="en-US" sz="3600" b="1">
                <a:latin typeface="Calibri" pitchFamily="34" charset="0"/>
              </a:rPr>
              <a:t>t</a:t>
            </a:r>
            <a:r>
              <a:rPr lang="en-US" sz="3600">
                <a:latin typeface="Calibri" pitchFamily="34" charset="0"/>
              </a:rPr>
              <a:t>) </a:t>
            </a:r>
          </a:p>
          <a:p>
            <a:r>
              <a:rPr lang="en-US" sz="3600">
                <a:latin typeface="Calibri" pitchFamily="34" charset="0"/>
              </a:rPr>
              <a:t>followed by a </a:t>
            </a:r>
            <a:r>
              <a:rPr lang="en-US" sz="3600" i="1">
                <a:latin typeface="Calibri" pitchFamily="34" charset="0"/>
              </a:rPr>
              <a:t>liquid</a:t>
            </a:r>
            <a:r>
              <a:rPr lang="en-US" sz="3600">
                <a:latin typeface="Calibri" pitchFamily="34" charset="0"/>
              </a:rPr>
              <a:t> (</a:t>
            </a:r>
            <a:r>
              <a:rPr lang="en-US" sz="3600" b="1">
                <a:latin typeface="Calibri" pitchFamily="34" charset="0"/>
              </a:rPr>
              <a:t>l</a:t>
            </a:r>
            <a:r>
              <a:rPr lang="en-US" sz="3600">
                <a:latin typeface="Calibri" pitchFamily="34" charset="0"/>
              </a:rPr>
              <a:t> or </a:t>
            </a:r>
            <a:r>
              <a:rPr lang="en-US" sz="3600" b="1">
                <a:latin typeface="Calibri" pitchFamily="34" charset="0"/>
              </a:rPr>
              <a:t>r</a:t>
            </a:r>
            <a:r>
              <a:rPr lang="en-US" sz="3600">
                <a:latin typeface="Calibri" pitchFamily="34" charset="0"/>
              </a:rPr>
              <a:t>) </a:t>
            </a:r>
          </a:p>
          <a:p>
            <a:r>
              <a:rPr lang="en-US" sz="3600">
                <a:latin typeface="Calibri" pitchFamily="34" charset="0"/>
              </a:rPr>
              <a:t>sometimes counts as a single consonant, </a:t>
            </a:r>
          </a:p>
          <a:p>
            <a:r>
              <a:rPr lang="en-US" sz="3600">
                <a:latin typeface="Calibri" pitchFamily="34" charset="0"/>
              </a:rPr>
              <a:t>as long as they are in the </a:t>
            </a:r>
            <a:r>
              <a:rPr lang="en-US" sz="3600" i="1">
                <a:latin typeface="Calibri" pitchFamily="34" charset="0"/>
              </a:rPr>
              <a:t>same word</a:t>
            </a:r>
            <a:r>
              <a:rPr lang="en-US" sz="3600">
                <a:latin typeface="Calibri" pitchFamily="34" charset="0"/>
              </a:rPr>
              <a:t>.  </a:t>
            </a:r>
          </a:p>
          <a:p>
            <a:r>
              <a:rPr lang="en-US" sz="3600">
                <a:latin typeface="Calibri" pitchFamily="34" charset="0"/>
              </a:rPr>
              <a:t>(“pl,”  “pr,”  “gr,”  “bl”)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228600" y="5029200"/>
            <a:ext cx="882015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>
                <a:latin typeface="Calibri" pitchFamily="34" charset="0"/>
              </a:rPr>
              <a:t>tene</a:t>
            </a:r>
            <a:r>
              <a:rPr lang="en-US" sz="3600">
                <a:solidFill>
                  <a:srgbClr val="FF0000"/>
                </a:solidFill>
                <a:latin typeface="Calibri" pitchFamily="34" charset="0"/>
              </a:rPr>
              <a:t>br</a:t>
            </a:r>
            <a:r>
              <a:rPr lang="en-US" sz="3600">
                <a:latin typeface="Calibri" pitchFamily="34" charset="0"/>
              </a:rPr>
              <a:t>ae – the “br” doesn’t make the “e” long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23850" y="5791200"/>
            <a:ext cx="8626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>
                <a:solidFill>
                  <a:srgbClr val="FF0000"/>
                </a:solidFill>
                <a:latin typeface="Calibri" pitchFamily="34" charset="0"/>
              </a:rPr>
              <a:t>cl</a:t>
            </a:r>
            <a:r>
              <a:rPr lang="en-US" sz="3600">
                <a:latin typeface="Calibri" pitchFamily="34" charset="0"/>
              </a:rPr>
              <a:t>amor doesn’t  make a preceding vowel long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/>
      <p:bldP spid="4" grpId="0"/>
      <p:bldP spid="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304800" y="152400"/>
            <a:ext cx="861060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sz="6600" b="1">
                <a:latin typeface="+mj-lt"/>
                <a:ea typeface="+mj-ea"/>
                <a:cs typeface="+mj-cs"/>
              </a:rPr>
              <a:t>Oddities/Quirks</a:t>
            </a:r>
          </a:p>
        </p:txBody>
      </p:sp>
      <p:sp>
        <p:nvSpPr>
          <p:cNvPr id="23555" name="Title 1"/>
          <p:cNvSpPr txBox="1">
            <a:spLocks/>
          </p:cNvSpPr>
          <p:nvPr/>
        </p:nvSpPr>
        <p:spPr bwMode="auto">
          <a:xfrm>
            <a:off x="304800" y="1066800"/>
            <a:ext cx="86106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sz="3600">
                <a:latin typeface="Calibri" pitchFamily="34" charset="0"/>
              </a:rPr>
              <a:t>The letter “i” at the beginning of a word, </a:t>
            </a:r>
          </a:p>
          <a:p>
            <a:r>
              <a:rPr lang="en-US" sz="3600">
                <a:latin typeface="Calibri" pitchFamily="34" charset="0"/>
              </a:rPr>
              <a:t>in front of a vowel (like in iam) </a:t>
            </a:r>
            <a:r>
              <a:rPr lang="en-US" sz="3600" i="1">
                <a:latin typeface="Calibri" pitchFamily="34" charset="0"/>
              </a:rPr>
              <a:t>may be</a:t>
            </a:r>
            <a:r>
              <a:rPr lang="en-US" sz="3600">
                <a:latin typeface="Calibri" pitchFamily="34" charset="0"/>
              </a:rPr>
              <a:t> a “j” and therefore not a vowel.  </a:t>
            </a:r>
          </a:p>
          <a:p>
            <a:r>
              <a:rPr lang="en-US" sz="2800" i="1">
                <a:latin typeface="Calibri" pitchFamily="34" charset="0"/>
              </a:rPr>
              <a:t>This happens a lot in later Latin.  You’ll have to be flexible with them.</a:t>
            </a:r>
          </a:p>
        </p:txBody>
      </p:sp>
      <p:sp>
        <p:nvSpPr>
          <p:cNvPr id="23556" name="Rectangle 3"/>
          <p:cNvSpPr>
            <a:spLocks noChangeArrowheads="1"/>
          </p:cNvSpPr>
          <p:nvPr/>
        </p:nvSpPr>
        <p:spPr bwMode="auto">
          <a:xfrm>
            <a:off x="762000" y="4419600"/>
            <a:ext cx="696753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>
                <a:cs typeface="Times New Roman" pitchFamily="18" charset="0"/>
              </a:rPr>
              <a:t>Infandum, regina, </a:t>
            </a:r>
            <a:r>
              <a:rPr lang="en-US" sz="2800">
                <a:solidFill>
                  <a:srgbClr val="FF0000"/>
                </a:solidFill>
                <a:cs typeface="Times New Roman" pitchFamily="18" charset="0"/>
              </a:rPr>
              <a:t>i</a:t>
            </a:r>
            <a:r>
              <a:rPr lang="en-US" sz="2800">
                <a:cs typeface="Times New Roman" pitchFamily="18" charset="0"/>
              </a:rPr>
              <a:t>ubes renovare dolorem,</a:t>
            </a:r>
            <a:endParaRPr lang="en-US" sz="2800">
              <a:latin typeface="Calibri" pitchFamily="34" charset="0"/>
            </a:endParaRPr>
          </a:p>
        </p:txBody>
      </p:sp>
      <p:sp>
        <p:nvSpPr>
          <p:cNvPr id="23557" name="Rectangle 4"/>
          <p:cNvSpPr>
            <a:spLocks noChangeArrowheads="1"/>
          </p:cNvSpPr>
          <p:nvPr/>
        </p:nvSpPr>
        <p:spPr bwMode="auto">
          <a:xfrm>
            <a:off x="762000" y="5181600"/>
            <a:ext cx="73914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>
                <a:cs typeface="Times New Roman" pitchFamily="18" charset="0"/>
              </a:rPr>
              <a:t>temperet a lacrimis? et </a:t>
            </a:r>
            <a:r>
              <a:rPr lang="en-US" sz="2800">
                <a:solidFill>
                  <a:srgbClr val="FF0000"/>
                </a:solidFill>
                <a:cs typeface="Times New Roman" pitchFamily="18" charset="0"/>
              </a:rPr>
              <a:t>i</a:t>
            </a:r>
            <a:r>
              <a:rPr lang="en-US" sz="2800">
                <a:cs typeface="Times New Roman" pitchFamily="18" charset="0"/>
              </a:rPr>
              <a:t>am nox umida caelo</a:t>
            </a:r>
            <a:endParaRPr lang="en-US" sz="2800">
              <a:latin typeface="Calibri" pitchFamily="34" charset="0"/>
            </a:endParaRPr>
          </a:p>
        </p:txBody>
      </p:sp>
      <p:sp>
        <p:nvSpPr>
          <p:cNvPr id="23558" name="TextBox 5"/>
          <p:cNvSpPr txBox="1">
            <a:spLocks noChangeArrowheads="1"/>
          </p:cNvSpPr>
          <p:nvPr/>
        </p:nvSpPr>
        <p:spPr bwMode="auto">
          <a:xfrm>
            <a:off x="1447800" y="5791200"/>
            <a:ext cx="5827713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i="1">
                <a:latin typeface="Calibri" pitchFamily="34" charset="0"/>
              </a:rPr>
              <a:t>Since they are not vowels, </a:t>
            </a:r>
          </a:p>
          <a:p>
            <a:r>
              <a:rPr lang="en-US" sz="2400" i="1">
                <a:latin typeface="Calibri" pitchFamily="34" charset="0"/>
              </a:rPr>
              <a:t>you don’t put a long or short mark over them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0813" y="457200"/>
            <a:ext cx="8993187" cy="68627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>
                <a:latin typeface="+mn-lt"/>
                <a:cs typeface="+mn-cs"/>
              </a:rPr>
              <a:t>Vowels that are not…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4000">
              <a:latin typeface="+mn-lt"/>
              <a:cs typeface="+mn-cs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en-US" sz="3200">
                <a:latin typeface="+mn-lt"/>
                <a:cs typeface="+mn-cs"/>
              </a:rPr>
              <a:t>long by nature [endings, diphthongs, or </a:t>
            </a:r>
            <a:r>
              <a:rPr lang="en-US" sz="3200" i="1">
                <a:latin typeface="+mn-lt"/>
                <a:cs typeface="+mn-cs"/>
              </a:rPr>
              <a:t>dictionary</a:t>
            </a:r>
            <a:r>
              <a:rPr lang="en-US" sz="3200">
                <a:latin typeface="+mn-lt"/>
                <a:cs typeface="+mn-cs"/>
              </a:rPr>
              <a:t>]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>
                <a:latin typeface="+mn-lt"/>
                <a:cs typeface="+mn-cs"/>
              </a:rPr>
              <a:t>    </a:t>
            </a:r>
            <a:r>
              <a:rPr lang="en-US" sz="3200" i="1">
                <a:latin typeface="+mn-lt"/>
                <a:cs typeface="+mn-cs"/>
              </a:rPr>
              <a:t>or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en-US" sz="3200">
                <a:latin typeface="+mn-lt"/>
                <a:cs typeface="+mn-cs"/>
              </a:rPr>
              <a:t>long by position [followed by 2 consonants or “x”]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lt"/>
              <a:cs typeface="+mn-cs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>
                <a:latin typeface="+mn-lt"/>
                <a:cs typeface="+mn-cs"/>
              </a:rPr>
              <a:t>are short…   </a:t>
            </a:r>
            <a:r>
              <a:rPr lang="en-US" sz="3600" b="1">
                <a:latin typeface="Arial"/>
                <a:ea typeface="Times New Roman"/>
                <a:cs typeface="Times New Roman"/>
              </a:rPr>
              <a:t>U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600" b="1">
              <a:latin typeface="Arial"/>
              <a:cs typeface="Times New Roman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i="1">
                <a:latin typeface="Arial"/>
                <a:cs typeface="Times New Roman"/>
              </a:rPr>
              <a:t>there’s no need to grab your dictionary yet, 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i="1">
                <a:latin typeface="Arial"/>
                <a:cs typeface="Times New Roman"/>
              </a:rPr>
              <a:t>you can use logic to figure out most of the interior vowels</a:t>
            </a:r>
          </a:p>
          <a:p>
            <a:pPr marL="342900" indent="-342900"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i="1">
                <a:solidFill>
                  <a:srgbClr val="FF0000"/>
                </a:solidFill>
                <a:latin typeface="Arial"/>
                <a:cs typeface="Times New Roman"/>
              </a:rPr>
              <a:t>However…There’s one more step</a:t>
            </a:r>
            <a:endParaRPr lang="en-US" sz="3200" i="1">
              <a:solidFill>
                <a:srgbClr val="FF0000"/>
              </a:solidFill>
              <a:latin typeface="+mn-lt"/>
              <a:cs typeface="+mn-cs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endParaRPr lang="en-US" sz="3200"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9144000" cy="1143000"/>
          </a:xfrm>
        </p:spPr>
        <p:txBody>
          <a:bodyPr>
            <a:normAutofit/>
          </a:bodyPr>
          <a:lstStyle/>
          <a:p>
            <a:r>
              <a:rPr lang="en-US" b="1"/>
              <a:t>How to figure out the length of vowels</a:t>
            </a:r>
          </a:p>
        </p:txBody>
      </p:sp>
      <p:sp>
        <p:nvSpPr>
          <p:cNvPr id="25603" name="Rectangle 1"/>
          <p:cNvSpPr>
            <a:spLocks noChangeArrowheads="1"/>
          </p:cNvSpPr>
          <p:nvPr/>
        </p:nvSpPr>
        <p:spPr bwMode="auto">
          <a:xfrm>
            <a:off x="304800" y="1306513"/>
            <a:ext cx="8839200" cy="526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en-US" sz="2800">
                <a:solidFill>
                  <a:srgbClr val="FF0000"/>
                </a:solidFill>
                <a:cs typeface="Times New Roman" pitchFamily="18" charset="0"/>
              </a:rPr>
              <a:t>Conticuere omnes intentique ora tenebant</a:t>
            </a:r>
            <a:br>
              <a:rPr lang="en-US" sz="2800">
                <a:solidFill>
                  <a:srgbClr val="FF0000"/>
                </a:solidFill>
                <a:cs typeface="Times New Roman" pitchFamily="18" charset="0"/>
              </a:rPr>
            </a:br>
            <a:r>
              <a:rPr lang="en-US" sz="2800">
                <a:solidFill>
                  <a:srgbClr val="FF0000"/>
                </a:solidFill>
                <a:cs typeface="Times New Roman" pitchFamily="18" charset="0"/>
              </a:rPr>
              <a:t>inde toro pater Aeneas sic orsus ab alto: </a:t>
            </a:r>
            <a:br>
              <a:rPr lang="en-US" sz="2800">
                <a:solidFill>
                  <a:srgbClr val="FF0000"/>
                </a:solidFill>
                <a:cs typeface="Times New Roman" pitchFamily="18" charset="0"/>
              </a:rPr>
            </a:br>
            <a:r>
              <a:rPr lang="en-US" sz="2800">
                <a:solidFill>
                  <a:srgbClr val="FF0000"/>
                </a:solidFill>
                <a:cs typeface="Times New Roman" pitchFamily="18" charset="0"/>
              </a:rPr>
              <a:t>Infandum, regina, iubes renovare dolorem,</a:t>
            </a:r>
            <a:br>
              <a:rPr lang="en-US" sz="2800">
                <a:solidFill>
                  <a:srgbClr val="FF0000"/>
                </a:solidFill>
                <a:cs typeface="Times New Roman" pitchFamily="18" charset="0"/>
              </a:rPr>
            </a:br>
            <a:r>
              <a:rPr lang="en-US" sz="2800">
                <a:solidFill>
                  <a:srgbClr val="FF0000"/>
                </a:solidFill>
                <a:cs typeface="Times New Roman" pitchFamily="18" charset="0"/>
              </a:rPr>
              <a:t>Troianas ut opes et lamentabile regnum</a:t>
            </a:r>
            <a:br>
              <a:rPr lang="en-US" sz="2800">
                <a:solidFill>
                  <a:srgbClr val="FF0000"/>
                </a:solidFill>
                <a:cs typeface="Times New Roman" pitchFamily="18" charset="0"/>
              </a:rPr>
            </a:br>
            <a:r>
              <a:rPr lang="en-US" sz="2800">
                <a:solidFill>
                  <a:srgbClr val="FF0000"/>
                </a:solidFill>
                <a:cs typeface="Times New Roman" pitchFamily="18" charset="0"/>
              </a:rPr>
              <a:t>eruerint Danai, quaeque ipse miserrima vidi               5</a:t>
            </a:r>
            <a:br>
              <a:rPr lang="en-US" sz="2800">
                <a:solidFill>
                  <a:srgbClr val="FF0000"/>
                </a:solidFill>
                <a:cs typeface="Times New Roman" pitchFamily="18" charset="0"/>
              </a:rPr>
            </a:br>
            <a:r>
              <a:rPr lang="en-US" sz="2800">
                <a:solidFill>
                  <a:srgbClr val="FF0000"/>
                </a:solidFill>
                <a:cs typeface="Times New Roman" pitchFamily="18" charset="0"/>
              </a:rPr>
              <a:t>et quorum pars magna fui. quis talia fando</a:t>
            </a:r>
            <a:br>
              <a:rPr lang="en-US" sz="2800">
                <a:solidFill>
                  <a:srgbClr val="FF0000"/>
                </a:solidFill>
                <a:cs typeface="Times New Roman" pitchFamily="18" charset="0"/>
              </a:rPr>
            </a:br>
            <a:r>
              <a:rPr lang="en-US" sz="2800">
                <a:solidFill>
                  <a:srgbClr val="FF0000"/>
                </a:solidFill>
                <a:cs typeface="Times New Roman" pitchFamily="18" charset="0"/>
              </a:rPr>
              <a:t>Myrmidonum Dolopumue aut duri miles Ulixi</a:t>
            </a:r>
            <a:br>
              <a:rPr lang="en-US" sz="2800">
                <a:solidFill>
                  <a:srgbClr val="FF0000"/>
                </a:solidFill>
                <a:cs typeface="Times New Roman" pitchFamily="18" charset="0"/>
              </a:rPr>
            </a:br>
            <a:r>
              <a:rPr lang="en-US" sz="2800">
                <a:solidFill>
                  <a:srgbClr val="FF0000"/>
                </a:solidFill>
                <a:cs typeface="Times New Roman" pitchFamily="18" charset="0"/>
              </a:rPr>
              <a:t>temperet a lacrimis? et iam nox umida caelo</a:t>
            </a:r>
            <a:br>
              <a:rPr lang="en-US" sz="2800">
                <a:solidFill>
                  <a:srgbClr val="FF0000"/>
                </a:solidFill>
                <a:cs typeface="Times New Roman" pitchFamily="18" charset="0"/>
              </a:rPr>
            </a:br>
            <a:r>
              <a:rPr lang="en-US" sz="2800">
                <a:solidFill>
                  <a:srgbClr val="FF0000"/>
                </a:solidFill>
                <a:cs typeface="Times New Roman" pitchFamily="18" charset="0"/>
              </a:rPr>
              <a:t>praecipitat suadentque cadentia sidera somnos.</a:t>
            </a:r>
            <a:br>
              <a:rPr lang="en-US" sz="2800">
                <a:solidFill>
                  <a:srgbClr val="FF0000"/>
                </a:solidFill>
                <a:cs typeface="Times New Roman" pitchFamily="18" charset="0"/>
              </a:rPr>
            </a:br>
            <a:r>
              <a:rPr lang="en-US" sz="2800">
                <a:solidFill>
                  <a:srgbClr val="FF0000"/>
                </a:solidFill>
                <a:cs typeface="Times New Roman" pitchFamily="18" charset="0"/>
              </a:rPr>
              <a:t>sed si tantus amor casus cognoscere nostros          10</a:t>
            </a:r>
          </a:p>
          <a:p>
            <a:pPr algn="r"/>
            <a:endParaRPr lang="en-US" sz="2800">
              <a:solidFill>
                <a:srgbClr val="FF0000"/>
              </a:solidFill>
            </a:endParaRPr>
          </a:p>
          <a:p>
            <a:pPr algn="r"/>
            <a:r>
              <a:rPr lang="en-US" sz="2800">
                <a:solidFill>
                  <a:srgbClr val="FF0000"/>
                </a:solidFill>
              </a:rPr>
              <a:t>Aeneid 2.1-10</a:t>
            </a:r>
            <a:endParaRPr lang="en-US" sz="400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381000" y="457200"/>
            <a:ext cx="81534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4800" b="1">
                <a:latin typeface="Calibri" pitchFamily="34" charset="0"/>
              </a:rPr>
              <a:t>The easiest order to tackle it…</a:t>
            </a:r>
            <a:endParaRPr lang="en-US" sz="4800">
              <a:latin typeface="Calibri" pitchFamily="34" charset="0"/>
            </a:endParaRP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381000" y="1219200"/>
            <a:ext cx="7951788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>
                <a:latin typeface="Calibri" pitchFamily="34" charset="0"/>
              </a:rPr>
              <a:t>Step 1: Change the “i” at the beginning of words AND</a:t>
            </a:r>
          </a:p>
          <a:p>
            <a:r>
              <a:rPr lang="en-US" sz="2400">
                <a:latin typeface="Calibri" pitchFamily="34" charset="0"/>
              </a:rPr>
              <a:t>followed by a vowel to “J” or “Y”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381000" y="4724400"/>
            <a:ext cx="87122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latin typeface="Calibri" pitchFamily="34" charset="0"/>
              </a:rPr>
              <a:t>Step 5: Mark vowels that are LONG by </a:t>
            </a:r>
            <a:r>
              <a:rPr lang="en-US" sz="2400">
                <a:solidFill>
                  <a:srgbClr val="7030A0"/>
                </a:solidFill>
                <a:latin typeface="Calibri" pitchFamily="34" charset="0"/>
              </a:rPr>
              <a:t>POSITION.</a:t>
            </a:r>
          </a:p>
          <a:p>
            <a:r>
              <a:rPr lang="en-US" sz="2400">
                <a:latin typeface="Calibri" pitchFamily="34" charset="0"/>
              </a:rPr>
              <a:t>	(in front of 2 consonants, </a:t>
            </a:r>
            <a:r>
              <a:rPr lang="en-US" sz="2400" i="1">
                <a:latin typeface="Calibri" pitchFamily="34" charset="0"/>
              </a:rPr>
              <a:t>sometimes</a:t>
            </a:r>
            <a:r>
              <a:rPr lang="en-US" sz="2400">
                <a:latin typeface="Calibri" pitchFamily="34" charset="0"/>
              </a:rPr>
              <a:t> fl/br etc, </a:t>
            </a:r>
            <a:r>
              <a:rPr lang="en-US" sz="2400" i="1">
                <a:latin typeface="Calibri" pitchFamily="34" charset="0"/>
              </a:rPr>
              <a:t>not</a:t>
            </a:r>
            <a:r>
              <a:rPr lang="en-US" sz="2400">
                <a:latin typeface="Calibri" pitchFamily="34" charset="0"/>
              </a:rPr>
              <a:t> ph/ch etc) 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381000" y="3886200"/>
            <a:ext cx="6075363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latin typeface="Calibri" pitchFamily="34" charset="0"/>
              </a:rPr>
              <a:t>Step 4: Mark vowels that are LONG by </a:t>
            </a:r>
            <a:r>
              <a:rPr lang="en-US" sz="2400">
                <a:solidFill>
                  <a:srgbClr val="00B0F0"/>
                </a:solidFill>
                <a:latin typeface="Calibri" pitchFamily="34" charset="0"/>
              </a:rPr>
              <a:t>NATURE</a:t>
            </a:r>
            <a:r>
              <a:rPr lang="en-US" sz="2400">
                <a:latin typeface="Calibri" pitchFamily="34" charset="0"/>
              </a:rPr>
              <a:t>.</a:t>
            </a:r>
          </a:p>
          <a:p>
            <a:r>
              <a:rPr lang="en-US" sz="2400">
                <a:latin typeface="Calibri" pitchFamily="34" charset="0"/>
              </a:rPr>
              <a:t>	(e.g. diphthongs, īs-ōs-īs, etc.)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381000" y="5638800"/>
            <a:ext cx="84582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>
                <a:latin typeface="Calibri" pitchFamily="34" charset="0"/>
              </a:rPr>
              <a:t>Step 6:  look at your metrical pattern and start from the end marking feet</a:t>
            </a:r>
            <a:endParaRPr lang="en-US" sz="2400">
              <a:solidFill>
                <a:srgbClr val="7030A0"/>
              </a:solidFill>
              <a:latin typeface="Calibri" pitchFamily="34" charset="0"/>
            </a:endParaRPr>
          </a:p>
        </p:txBody>
      </p:sp>
      <p:sp>
        <p:nvSpPr>
          <p:cNvPr id="26631" name="TextBox 7"/>
          <p:cNvSpPr txBox="1">
            <a:spLocks noChangeArrowheads="1"/>
          </p:cNvSpPr>
          <p:nvPr/>
        </p:nvSpPr>
        <p:spPr bwMode="auto">
          <a:xfrm>
            <a:off x="381000" y="2133600"/>
            <a:ext cx="80010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>
                <a:latin typeface="Calibri" pitchFamily="34" charset="0"/>
              </a:rPr>
              <a:t>Step 2: Mark out the “H” at the beginning of words</a:t>
            </a:r>
          </a:p>
        </p:txBody>
      </p:sp>
      <p:sp>
        <p:nvSpPr>
          <p:cNvPr id="26632" name="TextBox 8"/>
          <p:cNvSpPr txBox="1">
            <a:spLocks noChangeArrowheads="1"/>
          </p:cNvSpPr>
          <p:nvPr/>
        </p:nvSpPr>
        <p:spPr bwMode="auto">
          <a:xfrm>
            <a:off x="381000" y="2667000"/>
            <a:ext cx="72390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>
                <a:latin typeface="Calibri" pitchFamily="34" charset="0"/>
              </a:rPr>
              <a:t>Step 3:  Check for </a:t>
            </a:r>
            <a:r>
              <a:rPr lang="en-US" sz="2400">
                <a:solidFill>
                  <a:srgbClr val="FF0000"/>
                </a:solidFill>
                <a:latin typeface="Calibri" pitchFamily="34" charset="0"/>
              </a:rPr>
              <a:t>elisions [otherwise you’ll have too many vowels]  </a:t>
            </a:r>
            <a:r>
              <a:rPr lang="en-US" sz="2400">
                <a:latin typeface="Calibri" pitchFamily="34" charset="0"/>
              </a:rPr>
              <a:t> NB  Elided vowels don’t </a:t>
            </a:r>
            <a:r>
              <a:rPr lang="en-US" sz="2400" i="1">
                <a:latin typeface="Calibri" pitchFamily="34" charset="0"/>
              </a:rPr>
              <a:t>have</a:t>
            </a:r>
            <a:r>
              <a:rPr lang="en-US" sz="2400">
                <a:latin typeface="Calibri" pitchFamily="34" charset="0"/>
              </a:rPr>
              <a:t> to be long.  They follow #2 and #3 below.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/>
      <p:bldP spid="5" grpId="0"/>
      <p:bldP spid="6" grpId="0"/>
      <p:bldP spid="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228600" y="141288"/>
            <a:ext cx="8534400" cy="1230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5400">
                <a:solidFill>
                  <a:srgbClr val="7030A0"/>
                </a:solidFill>
                <a:latin typeface="Calibri" pitchFamily="34" charset="0"/>
              </a:rPr>
              <a:t>        ˉ                 ˉ  ˉ     ˉ    ˉ</a:t>
            </a:r>
          </a:p>
          <a:p>
            <a:r>
              <a:rPr lang="en-US" sz="2000">
                <a:solidFill>
                  <a:srgbClr val="7030A0"/>
                </a:solidFill>
                <a:latin typeface="Calibri" pitchFamily="34" charset="0"/>
              </a:rPr>
              <a:t>                        “nt”                                            ”sf”   “lg”             x=ks       “ll”</a:t>
            </a: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39713" y="381000"/>
            <a:ext cx="8904287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pt-BR" sz="3200">
                <a:ea typeface="Times New Roman" pitchFamily="18" charset="0"/>
              </a:rPr>
              <a:t>100 quanto saepe magis fulgore  expalluit auri,  </a:t>
            </a: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5867400" y="304800"/>
            <a:ext cx="762000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4400">
                <a:solidFill>
                  <a:srgbClr val="FF0000"/>
                </a:solidFill>
                <a:latin typeface="Calibri" pitchFamily="34" charset="0"/>
                <a:sym typeface="Webdings" pitchFamily="18" charset="2"/>
              </a:rPr>
              <a:t></a:t>
            </a:r>
            <a:endParaRPr lang="en-US" sz="4400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381000" y="141288"/>
            <a:ext cx="8534400" cy="1230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5400">
                <a:solidFill>
                  <a:srgbClr val="00B0F0"/>
                </a:solidFill>
                <a:latin typeface="Calibri" pitchFamily="34" charset="0"/>
              </a:rPr>
              <a:t>               ˉ                                ˉ</a:t>
            </a:r>
          </a:p>
          <a:p>
            <a:r>
              <a:rPr lang="en-US" sz="2000">
                <a:solidFill>
                  <a:srgbClr val="00B0F0"/>
                </a:solidFill>
                <a:latin typeface="Calibri" pitchFamily="34" charset="0"/>
              </a:rPr>
              <a:t>                                        diph                                                                                   diph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381000" y="1676400"/>
            <a:ext cx="7580313" cy="267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>
                <a:latin typeface="Calibri" pitchFamily="34" charset="0"/>
              </a:rPr>
              <a:t>Step 1: Check for “I” at beginning to change to “J”</a:t>
            </a:r>
          </a:p>
          <a:p>
            <a:r>
              <a:rPr lang="en-US" sz="2800">
                <a:latin typeface="Calibri" pitchFamily="34" charset="0"/>
              </a:rPr>
              <a:t>Step 2: Cross out “h” at beginning of words</a:t>
            </a:r>
          </a:p>
          <a:p>
            <a:r>
              <a:rPr lang="en-US" sz="2800">
                <a:latin typeface="Calibri" pitchFamily="34" charset="0"/>
              </a:rPr>
              <a:t>Step 3: Check for </a:t>
            </a:r>
            <a:r>
              <a:rPr lang="en-US" sz="2800">
                <a:solidFill>
                  <a:srgbClr val="FF0000"/>
                </a:solidFill>
                <a:latin typeface="Calibri" pitchFamily="34" charset="0"/>
              </a:rPr>
              <a:t>elisions</a:t>
            </a:r>
            <a:r>
              <a:rPr lang="en-US" sz="2800">
                <a:latin typeface="Calibri" pitchFamily="34" charset="0"/>
              </a:rPr>
              <a:t>  [</a:t>
            </a:r>
            <a:r>
              <a:rPr lang="en-US" sz="2800">
                <a:latin typeface="Calibri" pitchFamily="34" charset="0"/>
                <a:hlinkClick r:id="rId2" action="ppaction://hlinksldjump"/>
              </a:rPr>
              <a:t>what is an elision?]</a:t>
            </a:r>
            <a:endParaRPr lang="en-US" sz="2800">
              <a:latin typeface="Calibri" pitchFamily="34" charset="0"/>
            </a:endParaRPr>
          </a:p>
          <a:p>
            <a:r>
              <a:rPr lang="en-US" sz="2800">
                <a:latin typeface="Calibri" pitchFamily="34" charset="0"/>
              </a:rPr>
              <a:t> </a:t>
            </a:r>
            <a:r>
              <a:rPr lang="en-US" sz="2000">
                <a:latin typeface="Calibri" pitchFamily="34" charset="0"/>
              </a:rPr>
              <a:t>NB  Elided vowels don’t </a:t>
            </a:r>
            <a:r>
              <a:rPr lang="en-US" sz="2000" i="1">
                <a:latin typeface="Calibri" pitchFamily="34" charset="0"/>
              </a:rPr>
              <a:t>have</a:t>
            </a:r>
            <a:r>
              <a:rPr lang="en-US" sz="2000">
                <a:latin typeface="Calibri" pitchFamily="34" charset="0"/>
              </a:rPr>
              <a:t> to be long.  They follow #2 and #3 below.</a:t>
            </a:r>
          </a:p>
          <a:p>
            <a:r>
              <a:rPr lang="en-US" sz="2800">
                <a:latin typeface="Calibri" pitchFamily="34" charset="0"/>
              </a:rPr>
              <a:t>Step 4: Mark vowels that are LONG by </a:t>
            </a:r>
            <a:r>
              <a:rPr lang="en-US" sz="2800">
                <a:solidFill>
                  <a:srgbClr val="00B0F0"/>
                </a:solidFill>
                <a:latin typeface="Calibri" pitchFamily="34" charset="0"/>
              </a:rPr>
              <a:t>NATURE</a:t>
            </a:r>
            <a:r>
              <a:rPr lang="en-US" sz="2800">
                <a:latin typeface="Calibri" pitchFamily="34" charset="0"/>
              </a:rPr>
              <a:t>.</a:t>
            </a:r>
          </a:p>
          <a:p>
            <a:r>
              <a:rPr lang="en-US" sz="2800">
                <a:latin typeface="Calibri" pitchFamily="34" charset="0"/>
              </a:rPr>
              <a:t>	(e.g. diphthongs, īs-ōs-īs, etc.)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381000" y="4276725"/>
            <a:ext cx="7405688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>
                <a:latin typeface="Calibri" pitchFamily="34" charset="0"/>
              </a:rPr>
              <a:t>Step 5: Mark vowels that are LONG by </a:t>
            </a:r>
            <a:r>
              <a:rPr lang="en-US" sz="2800">
                <a:solidFill>
                  <a:srgbClr val="7030A0"/>
                </a:solidFill>
                <a:latin typeface="Calibri" pitchFamily="34" charset="0"/>
              </a:rPr>
              <a:t>POSITION.</a:t>
            </a:r>
          </a:p>
          <a:p>
            <a:r>
              <a:rPr lang="en-US" sz="2800">
                <a:latin typeface="Calibri" pitchFamily="34" charset="0"/>
              </a:rPr>
              <a:t>	</a:t>
            </a:r>
            <a:r>
              <a:rPr lang="en-US" sz="2000">
                <a:latin typeface="Calibri" pitchFamily="34" charset="0"/>
              </a:rPr>
              <a:t>(in front of 2 consonants, </a:t>
            </a:r>
            <a:r>
              <a:rPr lang="en-US" sz="2000" i="1">
                <a:latin typeface="Calibri" pitchFamily="34" charset="0"/>
              </a:rPr>
              <a:t>sometimes</a:t>
            </a:r>
            <a:r>
              <a:rPr lang="en-US" sz="2000">
                <a:latin typeface="Calibri" pitchFamily="34" charset="0"/>
              </a:rPr>
              <a:t> fl/br etc, </a:t>
            </a:r>
            <a:r>
              <a:rPr lang="en-US" sz="2000" i="1">
                <a:latin typeface="Calibri" pitchFamily="34" charset="0"/>
              </a:rPr>
              <a:t>not</a:t>
            </a:r>
            <a:r>
              <a:rPr lang="en-US" sz="2000">
                <a:latin typeface="Calibri" pitchFamily="34" charset="0"/>
              </a:rPr>
              <a:t> ph/ch etc)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025" grpId="0"/>
      <p:bldP spid="11" grpId="0"/>
      <p:bldP spid="10" grpId="0"/>
      <p:bldP spid="6" grpId="0"/>
      <p:bldP spid="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39713" y="1473200"/>
            <a:ext cx="8904287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pt-BR" sz="3200">
                <a:ea typeface="Times New Roman" pitchFamily="18" charset="0"/>
              </a:rPr>
              <a:t>100 quanto saepe magis fulgore  expalluit auri,  </a:t>
            </a:r>
          </a:p>
        </p:txBody>
      </p:sp>
      <p:grpSp>
        <p:nvGrpSpPr>
          <p:cNvPr id="2" name="Group 13"/>
          <p:cNvGrpSpPr>
            <a:grpSpLocks/>
          </p:cNvGrpSpPr>
          <p:nvPr/>
        </p:nvGrpSpPr>
        <p:grpSpPr bwMode="auto">
          <a:xfrm>
            <a:off x="228600" y="1284288"/>
            <a:ext cx="8610600" cy="1230312"/>
            <a:chOff x="228600" y="152400"/>
            <a:chExt cx="8610600" cy="1231106"/>
          </a:xfrm>
        </p:grpSpPr>
        <p:sp>
          <p:nvSpPr>
            <p:cNvPr id="28718" name="TextBox 9"/>
            <p:cNvSpPr txBox="1">
              <a:spLocks noChangeArrowheads="1"/>
            </p:cNvSpPr>
            <p:nvPr/>
          </p:nvSpPr>
          <p:spPr bwMode="auto">
            <a:xfrm>
              <a:off x="304800" y="152400"/>
              <a:ext cx="8534400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5400">
                  <a:solidFill>
                    <a:srgbClr val="00B0F0"/>
                  </a:solidFill>
                  <a:latin typeface="Calibri" pitchFamily="34" charset="0"/>
                </a:rPr>
                <a:t>               ˉ                                ˉ</a:t>
              </a:r>
            </a:p>
          </p:txBody>
        </p:sp>
        <p:grpSp>
          <p:nvGrpSpPr>
            <p:cNvPr id="28719" name="Group 11"/>
            <p:cNvGrpSpPr>
              <a:grpSpLocks/>
            </p:cNvGrpSpPr>
            <p:nvPr/>
          </p:nvGrpSpPr>
          <p:grpSpPr bwMode="auto">
            <a:xfrm>
              <a:off x="228600" y="152400"/>
              <a:ext cx="8534400" cy="1231106"/>
              <a:chOff x="228600" y="140494"/>
              <a:chExt cx="8534400" cy="1231106"/>
            </a:xfrm>
          </p:grpSpPr>
          <p:sp>
            <p:nvSpPr>
              <p:cNvPr id="28720" name="TextBox 12"/>
              <p:cNvSpPr txBox="1">
                <a:spLocks noChangeArrowheads="1"/>
              </p:cNvSpPr>
              <p:nvPr/>
            </p:nvSpPr>
            <p:spPr bwMode="auto">
              <a:xfrm>
                <a:off x="228600" y="140494"/>
                <a:ext cx="8534400" cy="123110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5400">
                    <a:solidFill>
                      <a:srgbClr val="7030A0"/>
                    </a:solidFill>
                    <a:latin typeface="Calibri" pitchFamily="34" charset="0"/>
                  </a:rPr>
                  <a:t>        ˉ                 ˉ  ˉ     ˉ    ˉ</a:t>
                </a:r>
              </a:p>
              <a:p>
                <a:endParaRPr lang="en-US" sz="2000">
                  <a:solidFill>
                    <a:srgbClr val="7030A0"/>
                  </a:solidFill>
                  <a:latin typeface="Calibri" pitchFamily="34" charset="0"/>
                </a:endParaRPr>
              </a:p>
            </p:txBody>
          </p:sp>
          <p:sp>
            <p:nvSpPr>
              <p:cNvPr id="28721" name="TextBox 10"/>
              <p:cNvSpPr txBox="1">
                <a:spLocks noChangeArrowheads="1"/>
              </p:cNvSpPr>
              <p:nvPr/>
            </p:nvSpPr>
            <p:spPr bwMode="auto">
              <a:xfrm>
                <a:off x="5867400" y="304800"/>
                <a:ext cx="381000" cy="7078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4000">
                    <a:solidFill>
                      <a:srgbClr val="FF0000"/>
                    </a:solidFill>
                    <a:latin typeface="Calibri" pitchFamily="34" charset="0"/>
                    <a:sym typeface="Webdings" pitchFamily="18" charset="2"/>
                  </a:rPr>
                  <a:t></a:t>
                </a:r>
                <a:endParaRPr lang="en-US" sz="4000">
                  <a:solidFill>
                    <a:srgbClr val="FF0000"/>
                  </a:solidFill>
                  <a:latin typeface="Calibri" pitchFamily="34" charset="0"/>
                </a:endParaRPr>
              </a:p>
            </p:txBody>
          </p:sp>
        </p:grpSp>
      </p:grp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381000" y="3035300"/>
            <a:ext cx="7488238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>
                <a:latin typeface="Calibri" pitchFamily="34" charset="0"/>
              </a:rPr>
              <a:t>Then Start from the END counting off vowels/feet.</a:t>
            </a:r>
          </a:p>
          <a:p>
            <a:r>
              <a:rPr lang="en-US" sz="2800">
                <a:latin typeface="Calibri" pitchFamily="34" charset="0"/>
              </a:rPr>
              <a:t>Count backwards from the final 2  vowels, </a:t>
            </a:r>
          </a:p>
          <a:p>
            <a:r>
              <a:rPr lang="en-US" sz="2800">
                <a:latin typeface="Calibri" pitchFamily="34" charset="0"/>
              </a:rPr>
              <a:t>then the previous dactyl…</a:t>
            </a: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8351838" y="1270000"/>
            <a:ext cx="4572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5400">
                <a:latin typeface="Calibri" pitchFamily="34" charset="0"/>
              </a:rPr>
              <a:t>ˉ</a:t>
            </a:r>
          </a:p>
        </p:txBody>
      </p:sp>
      <p:graphicFrame>
        <p:nvGraphicFramePr>
          <p:cNvPr id="17" name="Table 16"/>
          <p:cNvGraphicFramePr>
            <a:graphicFrameLocks noGrp="1"/>
          </p:cNvGraphicFramePr>
          <p:nvPr/>
        </p:nvGraphicFramePr>
        <p:xfrm>
          <a:off x="228600" y="5943600"/>
          <a:ext cx="5265420" cy="731520"/>
        </p:xfrm>
        <a:graphic>
          <a:graphicData uri="http://schemas.openxmlformats.org/drawingml/2006/table">
            <a:tbl>
              <a:tblPr/>
              <a:tblGrid>
                <a:gridCol w="8775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775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775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775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775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7757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8288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Arial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Arial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Arial"/>
                          <a:ea typeface="Times New Roman"/>
                          <a:cs typeface="Times New Roman"/>
                        </a:rPr>
                        <a:t>3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Arial"/>
                          <a:ea typeface="Times New Roman"/>
                          <a:cs typeface="Times New Roman"/>
                        </a:rPr>
                        <a:t>4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Arial"/>
                          <a:ea typeface="Times New Roman"/>
                          <a:cs typeface="Times New Roman"/>
                        </a:rPr>
                        <a:t>5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Arial"/>
                          <a:ea typeface="Times New Roman"/>
                          <a:cs typeface="Times New Roman"/>
                        </a:rPr>
                        <a:t>6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Arial"/>
                          <a:ea typeface="Times New Roman"/>
                          <a:cs typeface="Times New Roman"/>
                        </a:rPr>
                        <a:t>-</a:t>
                      </a:r>
                      <a:r>
                        <a:rPr lang="en-US" sz="1200">
                          <a:latin typeface="Arial"/>
                          <a:ea typeface="Times New Roman"/>
                          <a:cs typeface="Times New Roman"/>
                        </a:rPr>
                        <a:t> U U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Arial"/>
                          <a:ea typeface="Times New Roman"/>
                          <a:cs typeface="Times New Roman"/>
                        </a:rPr>
                        <a:t>-</a:t>
                      </a:r>
                      <a:r>
                        <a:rPr lang="en-US" sz="1200" dirty="0">
                          <a:latin typeface="Arial"/>
                          <a:ea typeface="Times New Roman"/>
                          <a:cs typeface="Times New Roman"/>
                        </a:rPr>
                        <a:t> U </a:t>
                      </a:r>
                      <a:r>
                        <a:rPr lang="en-US" sz="1200" dirty="0" err="1">
                          <a:latin typeface="Arial"/>
                          <a:ea typeface="Times New Roman"/>
                          <a:cs typeface="Times New Roman"/>
                        </a:rPr>
                        <a:t>U</a:t>
                      </a:r>
                      <a:endParaRPr lang="en-US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Arial"/>
                          <a:ea typeface="Times New Roman"/>
                          <a:cs typeface="Times New Roman"/>
                        </a:rPr>
                        <a:t>-</a:t>
                      </a:r>
                      <a:r>
                        <a:rPr lang="en-US" sz="1200">
                          <a:latin typeface="Arial"/>
                          <a:ea typeface="Times New Roman"/>
                          <a:cs typeface="Times New Roman"/>
                        </a:rPr>
                        <a:t> U U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Arial"/>
                          <a:ea typeface="Times New Roman"/>
                          <a:cs typeface="Times New Roman"/>
                        </a:rPr>
                        <a:t>-</a:t>
                      </a:r>
                      <a:r>
                        <a:rPr lang="en-US" sz="1200">
                          <a:latin typeface="Arial"/>
                          <a:ea typeface="Times New Roman"/>
                          <a:cs typeface="Times New Roman"/>
                        </a:rPr>
                        <a:t> U U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Arial"/>
                          <a:ea typeface="Times New Roman"/>
                          <a:cs typeface="Times New Roman"/>
                        </a:rPr>
                        <a:t>-</a:t>
                      </a:r>
                      <a:r>
                        <a:rPr lang="en-US" sz="1200">
                          <a:latin typeface="Arial"/>
                          <a:ea typeface="Times New Roman"/>
                          <a:cs typeface="Times New Roman"/>
                        </a:rPr>
                        <a:t> U U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Arial"/>
                          <a:ea typeface="Times New Roman"/>
                          <a:cs typeface="Arial"/>
                        </a:rPr>
                        <a:t>- -</a:t>
                      </a:r>
                      <a:endParaRPr lang="en-US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Arial"/>
                          <a:ea typeface="Times New Roman"/>
                          <a:cs typeface="Arial"/>
                        </a:rPr>
                        <a:t>- -</a:t>
                      </a:r>
                      <a:endParaRPr lang="en-US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Arial"/>
                          <a:ea typeface="Times New Roman"/>
                          <a:cs typeface="Arial"/>
                        </a:rPr>
                        <a:t>- -</a:t>
                      </a:r>
                      <a:endParaRPr lang="en-US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Arial"/>
                          <a:ea typeface="Times New Roman"/>
                          <a:cs typeface="Arial"/>
                        </a:rPr>
                        <a:t>- -</a:t>
                      </a:r>
                      <a:endParaRPr lang="en-US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Arial"/>
                          <a:ea typeface="Times New Roman"/>
                          <a:cs typeface="Arial"/>
                        </a:rPr>
                        <a:t>- -</a:t>
                      </a:r>
                      <a:endParaRPr lang="en-US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Arial"/>
                          <a:ea typeface="Times New Roman"/>
                          <a:cs typeface="Times New Roman"/>
                        </a:rPr>
                        <a:t>-</a:t>
                      </a:r>
                      <a:r>
                        <a:rPr lang="en-US" sz="1200" dirty="0">
                          <a:latin typeface="Arial"/>
                          <a:ea typeface="Times New Roman"/>
                          <a:cs typeface="Times New Roman"/>
                        </a:rPr>
                        <a:t> U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228600" y="5410200"/>
            <a:ext cx="164147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 sz="1200" b="1">
                <a:cs typeface="Times New Roman" pitchFamily="18" charset="0"/>
              </a:rPr>
              <a:t>*Dactylic hexameter</a:t>
            </a:r>
            <a:endParaRPr lang="en-US"/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 rot="574883">
            <a:off x="7654925" y="1181100"/>
            <a:ext cx="4921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latin typeface="Calibri" pitchFamily="34" charset="0"/>
                <a:sym typeface="Webdings" pitchFamily="18" charset="2"/>
              </a:rPr>
              <a:t></a:t>
            </a:r>
            <a:endParaRPr lang="en-US" sz="2400">
              <a:latin typeface="Calibri" pitchFamily="34" charset="0"/>
            </a:endParaRPr>
          </a:p>
        </p:txBody>
      </p:sp>
      <p:sp>
        <p:nvSpPr>
          <p:cNvPr id="19" name="TextBox 18"/>
          <p:cNvSpPr txBox="1">
            <a:spLocks noChangeArrowheads="1"/>
          </p:cNvSpPr>
          <p:nvPr/>
        </p:nvSpPr>
        <p:spPr bwMode="auto">
          <a:xfrm rot="574883">
            <a:off x="6588125" y="1181100"/>
            <a:ext cx="4921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latin typeface="Calibri" pitchFamily="34" charset="0"/>
                <a:sym typeface="Webdings" pitchFamily="18" charset="2"/>
              </a:rPr>
              <a:t></a:t>
            </a:r>
            <a:endParaRPr lang="en-US" sz="2400">
              <a:latin typeface="Calibri" pitchFamily="34" charset="0"/>
            </a:endParaRPr>
          </a:p>
        </p:txBody>
      </p:sp>
      <p:sp>
        <p:nvSpPr>
          <p:cNvPr id="20" name="TextBox 19"/>
          <p:cNvSpPr txBox="1">
            <a:spLocks noChangeArrowheads="1"/>
          </p:cNvSpPr>
          <p:nvPr/>
        </p:nvSpPr>
        <p:spPr bwMode="auto">
          <a:xfrm rot="574883">
            <a:off x="5140325" y="1181100"/>
            <a:ext cx="4921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latin typeface="Calibri" pitchFamily="34" charset="0"/>
                <a:sym typeface="Webdings" pitchFamily="18" charset="2"/>
              </a:rPr>
              <a:t></a:t>
            </a:r>
            <a:endParaRPr lang="en-US" sz="2400">
              <a:latin typeface="Calibri" pitchFamily="34" charset="0"/>
            </a:endParaRPr>
          </a:p>
        </p:txBody>
      </p:sp>
      <p:sp>
        <p:nvSpPr>
          <p:cNvPr id="21" name="TextBox 20"/>
          <p:cNvSpPr txBox="1">
            <a:spLocks noChangeArrowheads="1"/>
          </p:cNvSpPr>
          <p:nvPr/>
        </p:nvSpPr>
        <p:spPr bwMode="auto">
          <a:xfrm rot="574883">
            <a:off x="4149725" y="1181100"/>
            <a:ext cx="4921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latin typeface="Calibri" pitchFamily="34" charset="0"/>
                <a:sym typeface="Webdings" pitchFamily="18" charset="2"/>
              </a:rPr>
              <a:t></a:t>
            </a:r>
            <a:endParaRPr lang="en-US" sz="2400">
              <a:latin typeface="Calibri" pitchFamily="34" charset="0"/>
            </a:endParaRPr>
          </a:p>
        </p:txBody>
      </p:sp>
      <p:sp>
        <p:nvSpPr>
          <p:cNvPr id="22" name="TextBox 21"/>
          <p:cNvSpPr txBox="1">
            <a:spLocks noChangeArrowheads="1"/>
          </p:cNvSpPr>
          <p:nvPr/>
        </p:nvSpPr>
        <p:spPr bwMode="auto">
          <a:xfrm rot="574883">
            <a:off x="2244725" y="1181100"/>
            <a:ext cx="4921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latin typeface="Calibri" pitchFamily="34" charset="0"/>
                <a:sym typeface="Webdings" pitchFamily="18" charset="2"/>
              </a:rPr>
              <a:t></a:t>
            </a:r>
            <a:endParaRPr lang="en-US" sz="2400">
              <a:latin typeface="Calibri" pitchFamily="34" charset="0"/>
            </a:endParaRPr>
          </a:p>
        </p:txBody>
      </p:sp>
      <p:sp>
        <p:nvSpPr>
          <p:cNvPr id="24" name="Rectangle 23"/>
          <p:cNvSpPr>
            <a:spLocks noChangeArrowheads="1"/>
          </p:cNvSpPr>
          <p:nvPr/>
        </p:nvSpPr>
        <p:spPr bwMode="auto">
          <a:xfrm>
            <a:off x="1981200" y="1285875"/>
            <a:ext cx="4572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5400">
                <a:latin typeface="Calibri" pitchFamily="34" charset="0"/>
              </a:rPr>
              <a:t>ˉ</a:t>
            </a:r>
          </a:p>
        </p:txBody>
      </p:sp>
      <p:sp>
        <p:nvSpPr>
          <p:cNvPr id="26" name="Rectangle 25"/>
          <p:cNvSpPr>
            <a:spLocks noChangeArrowheads="1"/>
          </p:cNvSpPr>
          <p:nvPr/>
        </p:nvSpPr>
        <p:spPr bwMode="auto">
          <a:xfrm>
            <a:off x="7239000" y="1219200"/>
            <a:ext cx="4572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5400">
                <a:latin typeface="Calibri" pitchFamily="34" charset="0"/>
              </a:rPr>
              <a:t>˘</a:t>
            </a:r>
          </a:p>
        </p:txBody>
      </p:sp>
      <p:sp>
        <p:nvSpPr>
          <p:cNvPr id="27" name="Rectangle 26"/>
          <p:cNvSpPr>
            <a:spLocks noChangeArrowheads="1"/>
          </p:cNvSpPr>
          <p:nvPr/>
        </p:nvSpPr>
        <p:spPr bwMode="auto">
          <a:xfrm>
            <a:off x="5410200" y="1285875"/>
            <a:ext cx="4572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5400">
                <a:latin typeface="Calibri" pitchFamily="34" charset="0"/>
              </a:rPr>
              <a:t>ˉ</a:t>
            </a:r>
          </a:p>
        </p:txBody>
      </p:sp>
      <p:sp>
        <p:nvSpPr>
          <p:cNvPr id="28" name="Rectangle 27"/>
          <p:cNvSpPr>
            <a:spLocks noChangeArrowheads="1"/>
          </p:cNvSpPr>
          <p:nvPr/>
        </p:nvSpPr>
        <p:spPr bwMode="auto">
          <a:xfrm>
            <a:off x="7467600" y="1219200"/>
            <a:ext cx="4572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5400">
                <a:latin typeface="Calibri" pitchFamily="34" charset="0"/>
              </a:rPr>
              <a:t>˘</a:t>
            </a:r>
          </a:p>
        </p:txBody>
      </p:sp>
      <p:sp>
        <p:nvSpPr>
          <p:cNvPr id="29" name="Rectangle 28"/>
          <p:cNvSpPr>
            <a:spLocks noChangeArrowheads="1"/>
          </p:cNvSpPr>
          <p:nvPr/>
        </p:nvSpPr>
        <p:spPr bwMode="auto">
          <a:xfrm>
            <a:off x="3886200" y="1219200"/>
            <a:ext cx="4572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5400">
                <a:latin typeface="Calibri" pitchFamily="34" charset="0"/>
              </a:rPr>
              <a:t>˘</a:t>
            </a:r>
          </a:p>
        </p:txBody>
      </p:sp>
      <p:sp>
        <p:nvSpPr>
          <p:cNvPr id="30" name="Rectangle 29"/>
          <p:cNvSpPr>
            <a:spLocks noChangeArrowheads="1"/>
          </p:cNvSpPr>
          <p:nvPr/>
        </p:nvSpPr>
        <p:spPr bwMode="auto">
          <a:xfrm>
            <a:off x="3200400" y="1219200"/>
            <a:ext cx="4572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5400">
                <a:latin typeface="Calibri" pitchFamily="34" charset="0"/>
              </a:rPr>
              <a:t>˘</a:t>
            </a:r>
          </a:p>
        </p:txBody>
      </p:sp>
      <p:sp>
        <p:nvSpPr>
          <p:cNvPr id="31" name="TextBox 30"/>
          <p:cNvSpPr txBox="1">
            <a:spLocks noChangeArrowheads="1"/>
          </p:cNvSpPr>
          <p:nvPr/>
        </p:nvSpPr>
        <p:spPr bwMode="auto">
          <a:xfrm>
            <a:off x="7226300" y="76200"/>
            <a:ext cx="1931988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>
                <a:latin typeface="Calibri" pitchFamily="34" charset="0"/>
              </a:rPr>
              <a:t>If the ui can be changed, </a:t>
            </a:r>
          </a:p>
          <a:p>
            <a:r>
              <a:rPr lang="en-US" sz="1200">
                <a:latin typeface="Calibri" pitchFamily="34" charset="0"/>
              </a:rPr>
              <a:t>(eg it’s a part of an ending), </a:t>
            </a:r>
          </a:p>
          <a:p>
            <a:r>
              <a:rPr lang="en-US" sz="1200">
                <a:latin typeface="Calibri" pitchFamily="34" charset="0"/>
              </a:rPr>
              <a:t>it’s not a diphthong. </a:t>
            </a:r>
          </a:p>
          <a:p>
            <a:r>
              <a:rPr lang="en-US" sz="1200">
                <a:latin typeface="Calibri" pitchFamily="34" charset="0"/>
              </a:rPr>
              <a:t>uit is pronounced oo-it, </a:t>
            </a:r>
          </a:p>
          <a:p>
            <a:r>
              <a:rPr lang="en-US" sz="1200">
                <a:latin typeface="Calibri" pitchFamily="34" charset="0"/>
              </a:rPr>
              <a:t>not weet</a:t>
            </a:r>
          </a:p>
        </p:txBody>
      </p:sp>
      <p:sp>
        <p:nvSpPr>
          <p:cNvPr id="25" name="TextBox 24"/>
          <p:cNvSpPr txBox="1">
            <a:spLocks noChangeArrowheads="1"/>
          </p:cNvSpPr>
          <p:nvPr/>
        </p:nvSpPr>
        <p:spPr bwMode="auto">
          <a:xfrm>
            <a:off x="1219200" y="381000"/>
            <a:ext cx="23685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>
                <a:latin typeface="Calibri" pitchFamily="34" charset="0"/>
              </a:rPr>
              <a:t>There’s no way for it to be a dactyl,</a:t>
            </a:r>
          </a:p>
          <a:p>
            <a:r>
              <a:rPr lang="en-US" sz="1200">
                <a:latin typeface="Calibri" pitchFamily="34" charset="0"/>
              </a:rPr>
              <a:t>it has to be 2 longs.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8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9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5" grpId="0"/>
      <p:bldP spid="6" grpId="0"/>
      <p:bldP spid="15" grpId="0"/>
      <p:bldP spid="6145" grpId="0"/>
      <p:bldP spid="18" grpId="0"/>
      <p:bldP spid="19" grpId="0"/>
      <p:bldP spid="20" grpId="0"/>
      <p:bldP spid="21" grpId="0"/>
      <p:bldP spid="22" grpId="0"/>
      <p:bldP spid="24" grpId="0"/>
      <p:bldP spid="26" grpId="0"/>
      <p:bldP spid="27" grpId="0"/>
      <p:bldP spid="28" grpId="0"/>
      <p:bldP spid="29" grpId="0"/>
      <p:bldP spid="30" grpId="0"/>
      <p:bldP spid="31" grpId="0"/>
      <p:bldP spid="2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39713" y="990600"/>
            <a:ext cx="9075737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es-MX" sz="3200">
                <a:latin typeface="Calibri" pitchFamily="34" charset="0"/>
              </a:rPr>
              <a:t>cum saevum cupiens contra contendere monstrum  </a:t>
            </a:r>
            <a:endParaRPr lang="pt-BR" sz="3200"/>
          </a:p>
        </p:txBody>
      </p:sp>
      <p:graphicFrame>
        <p:nvGraphicFramePr>
          <p:cNvPr id="17" name="Table 16"/>
          <p:cNvGraphicFramePr>
            <a:graphicFrameLocks noGrp="1"/>
          </p:cNvGraphicFramePr>
          <p:nvPr/>
        </p:nvGraphicFramePr>
        <p:xfrm>
          <a:off x="228600" y="5943600"/>
          <a:ext cx="5265420" cy="731520"/>
        </p:xfrm>
        <a:graphic>
          <a:graphicData uri="http://schemas.openxmlformats.org/drawingml/2006/table">
            <a:tbl>
              <a:tblPr/>
              <a:tblGrid>
                <a:gridCol w="8775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775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775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775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775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7757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8288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Arial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Arial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Arial"/>
                          <a:ea typeface="Times New Roman"/>
                          <a:cs typeface="Times New Roman"/>
                        </a:rPr>
                        <a:t>3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Arial"/>
                          <a:ea typeface="Times New Roman"/>
                          <a:cs typeface="Times New Roman"/>
                        </a:rPr>
                        <a:t>4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Arial"/>
                          <a:ea typeface="Times New Roman"/>
                          <a:cs typeface="Times New Roman"/>
                        </a:rPr>
                        <a:t>5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Arial"/>
                          <a:ea typeface="Times New Roman"/>
                          <a:cs typeface="Times New Roman"/>
                        </a:rPr>
                        <a:t>6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Arial"/>
                          <a:ea typeface="Times New Roman"/>
                          <a:cs typeface="Times New Roman"/>
                        </a:rPr>
                        <a:t>-</a:t>
                      </a:r>
                      <a:r>
                        <a:rPr lang="en-US" sz="1200">
                          <a:latin typeface="Arial"/>
                          <a:ea typeface="Times New Roman"/>
                          <a:cs typeface="Times New Roman"/>
                        </a:rPr>
                        <a:t> U U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Arial"/>
                          <a:ea typeface="Times New Roman"/>
                          <a:cs typeface="Times New Roman"/>
                        </a:rPr>
                        <a:t>-</a:t>
                      </a:r>
                      <a:r>
                        <a:rPr lang="en-US" sz="1200" dirty="0">
                          <a:latin typeface="Arial"/>
                          <a:ea typeface="Times New Roman"/>
                          <a:cs typeface="Times New Roman"/>
                        </a:rPr>
                        <a:t> U </a:t>
                      </a:r>
                      <a:r>
                        <a:rPr lang="en-US" sz="1200" dirty="0" err="1">
                          <a:latin typeface="Arial"/>
                          <a:ea typeface="Times New Roman"/>
                          <a:cs typeface="Times New Roman"/>
                        </a:rPr>
                        <a:t>U</a:t>
                      </a:r>
                      <a:endParaRPr lang="en-US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Arial"/>
                          <a:ea typeface="Times New Roman"/>
                          <a:cs typeface="Times New Roman"/>
                        </a:rPr>
                        <a:t>-</a:t>
                      </a:r>
                      <a:r>
                        <a:rPr lang="en-US" sz="1200">
                          <a:latin typeface="Arial"/>
                          <a:ea typeface="Times New Roman"/>
                          <a:cs typeface="Times New Roman"/>
                        </a:rPr>
                        <a:t> U U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Arial"/>
                          <a:ea typeface="Times New Roman"/>
                          <a:cs typeface="Times New Roman"/>
                        </a:rPr>
                        <a:t>-</a:t>
                      </a:r>
                      <a:r>
                        <a:rPr lang="en-US" sz="1200">
                          <a:latin typeface="Arial"/>
                          <a:ea typeface="Times New Roman"/>
                          <a:cs typeface="Times New Roman"/>
                        </a:rPr>
                        <a:t> U U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Arial"/>
                          <a:ea typeface="Times New Roman"/>
                          <a:cs typeface="Times New Roman"/>
                        </a:rPr>
                        <a:t>-</a:t>
                      </a:r>
                      <a:r>
                        <a:rPr lang="en-US" sz="1200">
                          <a:latin typeface="Arial"/>
                          <a:ea typeface="Times New Roman"/>
                          <a:cs typeface="Times New Roman"/>
                        </a:rPr>
                        <a:t> U U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Arial"/>
                          <a:ea typeface="Times New Roman"/>
                          <a:cs typeface="Arial"/>
                        </a:rPr>
                        <a:t>- -</a:t>
                      </a:r>
                      <a:endParaRPr lang="en-US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Arial"/>
                          <a:ea typeface="Times New Roman"/>
                          <a:cs typeface="Arial"/>
                        </a:rPr>
                        <a:t>- -</a:t>
                      </a:r>
                      <a:endParaRPr lang="en-US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Arial"/>
                          <a:ea typeface="Times New Roman"/>
                          <a:cs typeface="Arial"/>
                        </a:rPr>
                        <a:t>- -</a:t>
                      </a:r>
                      <a:endParaRPr lang="en-US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Arial"/>
                          <a:ea typeface="Times New Roman"/>
                          <a:cs typeface="Arial"/>
                        </a:rPr>
                        <a:t>- -</a:t>
                      </a:r>
                      <a:endParaRPr lang="en-US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Arial"/>
                          <a:ea typeface="Times New Roman"/>
                          <a:cs typeface="Arial"/>
                        </a:rPr>
                        <a:t>- -</a:t>
                      </a:r>
                      <a:endParaRPr lang="en-US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Arial"/>
                          <a:ea typeface="Times New Roman"/>
                          <a:cs typeface="Times New Roman"/>
                        </a:rPr>
                        <a:t>-</a:t>
                      </a:r>
                      <a:r>
                        <a:rPr lang="en-US" sz="1200" dirty="0">
                          <a:latin typeface="Arial"/>
                          <a:ea typeface="Times New Roman"/>
                          <a:cs typeface="Times New Roman"/>
                        </a:rPr>
                        <a:t> U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228600" y="5410200"/>
            <a:ext cx="164147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 sz="1200" b="1">
                <a:cs typeface="Times New Roman" pitchFamily="18" charset="0"/>
              </a:rPr>
              <a:t>*Dactylic hexameter</a:t>
            </a:r>
            <a:endParaRPr lang="en-US"/>
          </a:p>
        </p:txBody>
      </p:sp>
      <p:sp>
        <p:nvSpPr>
          <p:cNvPr id="27" name="Rectangle 26"/>
          <p:cNvSpPr>
            <a:spLocks noChangeArrowheads="1"/>
          </p:cNvSpPr>
          <p:nvPr/>
        </p:nvSpPr>
        <p:spPr bwMode="auto">
          <a:xfrm>
            <a:off x="5638800" y="762000"/>
            <a:ext cx="4572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5400">
                <a:solidFill>
                  <a:srgbClr val="7030A0"/>
                </a:solidFill>
                <a:latin typeface="Calibri" pitchFamily="34" charset="0"/>
              </a:rPr>
              <a:t>ˉ</a:t>
            </a:r>
          </a:p>
        </p:txBody>
      </p:sp>
      <p:sp>
        <p:nvSpPr>
          <p:cNvPr id="29" name="Rectangle 28"/>
          <p:cNvSpPr>
            <a:spLocks noChangeArrowheads="1"/>
          </p:cNvSpPr>
          <p:nvPr/>
        </p:nvSpPr>
        <p:spPr bwMode="auto">
          <a:xfrm>
            <a:off x="6629400" y="752475"/>
            <a:ext cx="4572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5400">
                <a:latin typeface="Calibri" pitchFamily="34" charset="0"/>
              </a:rPr>
              <a:t>˘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379413" y="2133600"/>
            <a:ext cx="56642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>
                <a:latin typeface="Calibri" pitchFamily="34" charset="0"/>
              </a:rPr>
              <a:t>Step 1: Check for </a:t>
            </a:r>
            <a:r>
              <a:rPr lang="en-US" sz="2800">
                <a:solidFill>
                  <a:srgbClr val="FF0000"/>
                </a:solidFill>
                <a:latin typeface="Calibri" pitchFamily="34" charset="0"/>
              </a:rPr>
              <a:t>elisions </a:t>
            </a:r>
            <a:r>
              <a:rPr lang="en-US" sz="2000">
                <a:latin typeface="Calibri" pitchFamily="34" charset="0"/>
              </a:rPr>
              <a:t>(there are none.)</a:t>
            </a: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381000" y="4276725"/>
            <a:ext cx="477043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>
                <a:latin typeface="Calibri" pitchFamily="34" charset="0"/>
              </a:rPr>
              <a:t>Step 3: Mark long by </a:t>
            </a:r>
            <a:r>
              <a:rPr lang="en-US" sz="2800">
                <a:solidFill>
                  <a:srgbClr val="7030A0"/>
                </a:solidFill>
                <a:latin typeface="Calibri" pitchFamily="34" charset="0"/>
              </a:rPr>
              <a:t>POSITION.</a:t>
            </a: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381000" y="3124200"/>
            <a:ext cx="4546600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>
                <a:latin typeface="Calibri" pitchFamily="34" charset="0"/>
              </a:rPr>
              <a:t>Step 2: Mark long by </a:t>
            </a:r>
            <a:r>
              <a:rPr lang="en-US" sz="2800">
                <a:solidFill>
                  <a:srgbClr val="00B0F0"/>
                </a:solidFill>
                <a:latin typeface="Calibri" pitchFamily="34" charset="0"/>
              </a:rPr>
              <a:t>NATURE</a:t>
            </a:r>
            <a:r>
              <a:rPr lang="en-US" sz="2800">
                <a:latin typeface="Calibri" pitchFamily="34" charset="0"/>
              </a:rPr>
              <a:t>.</a:t>
            </a:r>
          </a:p>
          <a:p>
            <a:r>
              <a:rPr lang="en-US" sz="2800">
                <a:latin typeface="Calibri" pitchFamily="34" charset="0"/>
              </a:rPr>
              <a:t>	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7239000" y="762000"/>
            <a:ext cx="4572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5400">
                <a:solidFill>
                  <a:srgbClr val="7030A0"/>
                </a:solidFill>
                <a:latin typeface="Calibri" pitchFamily="34" charset="0"/>
              </a:rPr>
              <a:t>ˉ</a:t>
            </a: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219200" y="838200"/>
            <a:ext cx="4572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5400">
                <a:solidFill>
                  <a:srgbClr val="00B0F0"/>
                </a:solidFill>
                <a:latin typeface="Calibri" pitchFamily="34" charset="0"/>
              </a:rPr>
              <a:t>ˉ</a:t>
            </a: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5105400" y="762000"/>
            <a:ext cx="4572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5400">
                <a:solidFill>
                  <a:srgbClr val="7030A0"/>
                </a:solidFill>
                <a:latin typeface="Calibri" pitchFamily="34" charset="0"/>
              </a:rPr>
              <a:t>ˉ</a:t>
            </a:r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3962400" y="762000"/>
            <a:ext cx="4572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5400">
                <a:solidFill>
                  <a:srgbClr val="7030A0"/>
                </a:solidFill>
                <a:latin typeface="Calibri" pitchFamily="34" charset="0"/>
              </a:rPr>
              <a:t>ˉ</a:t>
            </a:r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3124200" y="762000"/>
            <a:ext cx="4572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5400">
                <a:solidFill>
                  <a:srgbClr val="7030A0"/>
                </a:solidFill>
                <a:latin typeface="Calibri" pitchFamily="34" charset="0"/>
              </a:rPr>
              <a:t>ˉ</a:t>
            </a:r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752600" y="838200"/>
            <a:ext cx="4572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5400">
                <a:solidFill>
                  <a:srgbClr val="7030A0"/>
                </a:solidFill>
                <a:latin typeface="Calibri" pitchFamily="34" charset="0"/>
              </a:rPr>
              <a:t>ˉ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381000" y="828675"/>
            <a:ext cx="4572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5400">
                <a:solidFill>
                  <a:srgbClr val="7030A0"/>
                </a:solidFill>
                <a:latin typeface="Calibri" pitchFamily="34" charset="0"/>
              </a:rPr>
              <a:t>ˉ</a:t>
            </a:r>
          </a:p>
        </p:txBody>
      </p:sp>
      <p:sp>
        <p:nvSpPr>
          <p:cNvPr id="23" name="Rectangle 22"/>
          <p:cNvSpPr>
            <a:spLocks noChangeArrowheads="1"/>
          </p:cNvSpPr>
          <p:nvPr/>
        </p:nvSpPr>
        <p:spPr bwMode="auto">
          <a:xfrm>
            <a:off x="8077200" y="685800"/>
            <a:ext cx="4572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5400">
                <a:latin typeface="Calibri" pitchFamily="34" charset="0"/>
              </a:rPr>
              <a:t>˘</a:t>
            </a:r>
          </a:p>
        </p:txBody>
      </p:sp>
      <p:sp>
        <p:nvSpPr>
          <p:cNvPr id="24" name="TextBox 23"/>
          <p:cNvSpPr txBox="1">
            <a:spLocks noChangeArrowheads="1"/>
          </p:cNvSpPr>
          <p:nvPr/>
        </p:nvSpPr>
        <p:spPr bwMode="auto">
          <a:xfrm rot="574883">
            <a:off x="6816725" y="647700"/>
            <a:ext cx="4921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latin typeface="Calibri" pitchFamily="34" charset="0"/>
                <a:sym typeface="Webdings" pitchFamily="18" charset="2"/>
              </a:rPr>
              <a:t></a:t>
            </a:r>
            <a:endParaRPr lang="en-US" sz="2400">
              <a:latin typeface="Calibri" pitchFamily="34" charset="0"/>
            </a:endParaRPr>
          </a:p>
        </p:txBody>
      </p:sp>
      <p:sp>
        <p:nvSpPr>
          <p:cNvPr id="25" name="Rectangle 24"/>
          <p:cNvSpPr>
            <a:spLocks noChangeArrowheads="1"/>
          </p:cNvSpPr>
          <p:nvPr/>
        </p:nvSpPr>
        <p:spPr bwMode="auto">
          <a:xfrm>
            <a:off x="6324600" y="762000"/>
            <a:ext cx="4572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5400">
                <a:latin typeface="Calibri" pitchFamily="34" charset="0"/>
              </a:rPr>
              <a:t>˘</a:t>
            </a:r>
          </a:p>
        </p:txBody>
      </p:sp>
      <p:sp>
        <p:nvSpPr>
          <p:cNvPr id="26" name="TextBox 25"/>
          <p:cNvSpPr txBox="1">
            <a:spLocks noChangeArrowheads="1"/>
          </p:cNvSpPr>
          <p:nvPr/>
        </p:nvSpPr>
        <p:spPr bwMode="auto">
          <a:xfrm rot="574883">
            <a:off x="5368925" y="723900"/>
            <a:ext cx="4921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latin typeface="Calibri" pitchFamily="34" charset="0"/>
                <a:sym typeface="Webdings" pitchFamily="18" charset="2"/>
              </a:rPr>
              <a:t></a:t>
            </a:r>
            <a:endParaRPr lang="en-US" sz="2400">
              <a:latin typeface="Calibri" pitchFamily="34" charset="0"/>
            </a:endParaRPr>
          </a:p>
        </p:txBody>
      </p:sp>
      <p:sp>
        <p:nvSpPr>
          <p:cNvPr id="28" name="Rectangle 27"/>
          <p:cNvSpPr>
            <a:spLocks noChangeArrowheads="1"/>
          </p:cNvSpPr>
          <p:nvPr/>
        </p:nvSpPr>
        <p:spPr bwMode="auto">
          <a:xfrm>
            <a:off x="4572000" y="762000"/>
            <a:ext cx="4572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5400">
                <a:latin typeface="Calibri" pitchFamily="34" charset="0"/>
              </a:rPr>
              <a:t>ˉ</a:t>
            </a:r>
          </a:p>
        </p:txBody>
      </p:sp>
      <p:sp>
        <p:nvSpPr>
          <p:cNvPr id="30" name="TextBox 29"/>
          <p:cNvSpPr txBox="1">
            <a:spLocks noChangeArrowheads="1"/>
          </p:cNvSpPr>
          <p:nvPr/>
        </p:nvSpPr>
        <p:spPr bwMode="auto">
          <a:xfrm rot="574883">
            <a:off x="4302125" y="723900"/>
            <a:ext cx="4921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latin typeface="Calibri" pitchFamily="34" charset="0"/>
                <a:sym typeface="Webdings" pitchFamily="18" charset="2"/>
              </a:rPr>
              <a:t></a:t>
            </a:r>
            <a:endParaRPr lang="en-US" sz="2400">
              <a:latin typeface="Calibri" pitchFamily="34" charset="0"/>
            </a:endParaRPr>
          </a:p>
        </p:txBody>
      </p:sp>
      <p:sp>
        <p:nvSpPr>
          <p:cNvPr id="32" name="TextBox 31"/>
          <p:cNvSpPr txBox="1">
            <a:spLocks noChangeArrowheads="1"/>
          </p:cNvSpPr>
          <p:nvPr/>
        </p:nvSpPr>
        <p:spPr bwMode="auto">
          <a:xfrm rot="574883">
            <a:off x="2978150" y="800100"/>
            <a:ext cx="4921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latin typeface="Calibri" pitchFamily="34" charset="0"/>
                <a:sym typeface="Webdings" pitchFamily="18" charset="2"/>
              </a:rPr>
              <a:t></a:t>
            </a:r>
            <a:endParaRPr lang="en-US" sz="2400">
              <a:latin typeface="Calibri" pitchFamily="34" charset="0"/>
            </a:endParaRPr>
          </a:p>
        </p:txBody>
      </p:sp>
      <p:sp>
        <p:nvSpPr>
          <p:cNvPr id="33" name="TextBox 32"/>
          <p:cNvSpPr txBox="1">
            <a:spLocks noChangeArrowheads="1"/>
          </p:cNvSpPr>
          <p:nvPr/>
        </p:nvSpPr>
        <p:spPr bwMode="auto">
          <a:xfrm rot="574883">
            <a:off x="1530350" y="795338"/>
            <a:ext cx="4921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latin typeface="Calibri" pitchFamily="34" charset="0"/>
                <a:sym typeface="Webdings" pitchFamily="18" charset="2"/>
              </a:rPr>
              <a:t></a:t>
            </a:r>
            <a:endParaRPr lang="en-US" sz="2400">
              <a:latin typeface="Calibri" pitchFamily="34" charset="0"/>
            </a:endParaRPr>
          </a:p>
        </p:txBody>
      </p:sp>
      <p:sp>
        <p:nvSpPr>
          <p:cNvPr id="34" name="Rectangle 33"/>
          <p:cNvSpPr>
            <a:spLocks noChangeArrowheads="1"/>
          </p:cNvSpPr>
          <p:nvPr/>
        </p:nvSpPr>
        <p:spPr bwMode="auto">
          <a:xfrm>
            <a:off x="2514600" y="838200"/>
            <a:ext cx="4572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5400">
                <a:latin typeface="Calibri" pitchFamily="34" charset="0"/>
              </a:rPr>
              <a:t>˘</a:t>
            </a:r>
          </a:p>
        </p:txBody>
      </p:sp>
      <p:sp>
        <p:nvSpPr>
          <p:cNvPr id="35" name="Rectangle 34"/>
          <p:cNvSpPr>
            <a:spLocks noChangeArrowheads="1"/>
          </p:cNvSpPr>
          <p:nvPr/>
        </p:nvSpPr>
        <p:spPr bwMode="auto">
          <a:xfrm>
            <a:off x="2819400" y="828675"/>
            <a:ext cx="4572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5400">
                <a:latin typeface="Calibri" pitchFamily="34" charset="0"/>
              </a:rPr>
              <a:t>˘</a:t>
            </a:r>
          </a:p>
        </p:txBody>
      </p:sp>
      <p:sp>
        <p:nvSpPr>
          <p:cNvPr id="31" name="TextBox 30"/>
          <p:cNvSpPr txBox="1">
            <a:spLocks noChangeArrowheads="1"/>
          </p:cNvSpPr>
          <p:nvPr/>
        </p:nvSpPr>
        <p:spPr bwMode="auto">
          <a:xfrm>
            <a:off x="7239000" y="1676400"/>
            <a:ext cx="170815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>
                <a:latin typeface="Calibri" pitchFamily="34" charset="0"/>
              </a:rPr>
              <a:t>We don’t really care </a:t>
            </a:r>
          </a:p>
          <a:p>
            <a:r>
              <a:rPr lang="en-US" sz="1200">
                <a:latin typeface="Calibri" pitchFamily="34" charset="0"/>
              </a:rPr>
              <a:t>whether the –um is long</a:t>
            </a:r>
          </a:p>
          <a:p>
            <a:r>
              <a:rPr lang="en-US" sz="1200">
                <a:latin typeface="Calibri" pitchFamily="34" charset="0"/>
              </a:rPr>
              <a:t>or short, but we happen</a:t>
            </a:r>
          </a:p>
          <a:p>
            <a:r>
              <a:rPr lang="en-US" sz="1200">
                <a:latin typeface="Calibri" pitchFamily="34" charset="0"/>
              </a:rPr>
              <a:t>to know it’s short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8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9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9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5" grpId="0"/>
      <p:bldP spid="6145" grpId="0"/>
      <p:bldP spid="27" grpId="0"/>
      <p:bldP spid="29" grpId="0"/>
      <p:bldP spid="10" grpId="0"/>
      <p:bldP spid="11" grpId="0"/>
      <p:bldP spid="12" grpId="0"/>
      <p:bldP spid="13" grpId="0"/>
      <p:bldP spid="15" grpId="0"/>
      <p:bldP spid="16" grpId="0"/>
      <p:bldP spid="18" grpId="0"/>
      <p:bldP spid="19" grpId="0"/>
      <p:bldP spid="21" grpId="0"/>
      <p:bldP spid="22" grpId="0"/>
      <p:bldP spid="23" grpId="0"/>
      <p:bldP spid="24" grpId="0"/>
      <p:bldP spid="25" grpId="0"/>
      <p:bldP spid="26" grpId="0"/>
      <p:bldP spid="28" grpId="0"/>
      <p:bldP spid="30" grpId="0"/>
      <p:bldP spid="32" grpId="0"/>
      <p:bldP spid="33" grpId="0"/>
      <p:bldP spid="34" grpId="0"/>
      <p:bldP spid="35" grpId="0"/>
      <p:bldP spid="31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41"/>
          <p:cNvSpPr>
            <a:spLocks noChangeArrowheads="1"/>
          </p:cNvSpPr>
          <p:nvPr/>
        </p:nvSpPr>
        <p:spPr bwMode="auto">
          <a:xfrm>
            <a:off x="1676400" y="762000"/>
            <a:ext cx="669925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9600">
                <a:solidFill>
                  <a:srgbClr val="7030A0"/>
                </a:solidFill>
                <a:latin typeface="Calibri" pitchFamily="34" charset="0"/>
              </a:rPr>
              <a:t>ˉ</a:t>
            </a: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82550" y="1219200"/>
            <a:ext cx="90614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en-US" sz="3200">
                <a:latin typeface="Calibri" pitchFamily="34" charset="0"/>
              </a:rPr>
              <a:t>aut mortem appeteret Theseus aut praemia laudis!  </a:t>
            </a:r>
            <a:r>
              <a:rPr lang="es-MX" sz="3200">
                <a:latin typeface="Calibri" pitchFamily="34" charset="0"/>
              </a:rPr>
              <a:t>  </a:t>
            </a:r>
            <a:endParaRPr lang="pt-BR" sz="3200"/>
          </a:p>
        </p:txBody>
      </p:sp>
      <p:graphicFrame>
        <p:nvGraphicFramePr>
          <p:cNvPr id="17" name="Table 16"/>
          <p:cNvGraphicFramePr>
            <a:graphicFrameLocks noGrp="1"/>
          </p:cNvGraphicFramePr>
          <p:nvPr/>
        </p:nvGraphicFramePr>
        <p:xfrm>
          <a:off x="228600" y="5943600"/>
          <a:ext cx="5265420" cy="731520"/>
        </p:xfrm>
        <a:graphic>
          <a:graphicData uri="http://schemas.openxmlformats.org/drawingml/2006/table">
            <a:tbl>
              <a:tblPr/>
              <a:tblGrid>
                <a:gridCol w="8775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775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775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775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775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7757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8288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Arial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Arial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Arial"/>
                          <a:ea typeface="Times New Roman"/>
                          <a:cs typeface="Times New Roman"/>
                        </a:rPr>
                        <a:t>3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Arial"/>
                          <a:ea typeface="Times New Roman"/>
                          <a:cs typeface="Times New Roman"/>
                        </a:rPr>
                        <a:t>4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Arial"/>
                          <a:ea typeface="Times New Roman"/>
                          <a:cs typeface="Times New Roman"/>
                        </a:rPr>
                        <a:t>5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Arial"/>
                          <a:ea typeface="Times New Roman"/>
                          <a:cs typeface="Times New Roman"/>
                        </a:rPr>
                        <a:t>6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Arial"/>
                          <a:ea typeface="Times New Roman"/>
                          <a:cs typeface="Times New Roman"/>
                        </a:rPr>
                        <a:t>-</a:t>
                      </a:r>
                      <a:r>
                        <a:rPr lang="en-US" sz="1200">
                          <a:latin typeface="Arial"/>
                          <a:ea typeface="Times New Roman"/>
                          <a:cs typeface="Times New Roman"/>
                        </a:rPr>
                        <a:t> U U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Arial"/>
                          <a:ea typeface="Times New Roman"/>
                          <a:cs typeface="Times New Roman"/>
                        </a:rPr>
                        <a:t>-</a:t>
                      </a:r>
                      <a:r>
                        <a:rPr lang="en-US" sz="1200" dirty="0">
                          <a:latin typeface="Arial"/>
                          <a:ea typeface="Times New Roman"/>
                          <a:cs typeface="Times New Roman"/>
                        </a:rPr>
                        <a:t> U </a:t>
                      </a:r>
                      <a:r>
                        <a:rPr lang="en-US" sz="1200" dirty="0" err="1">
                          <a:latin typeface="Arial"/>
                          <a:ea typeface="Times New Roman"/>
                          <a:cs typeface="Times New Roman"/>
                        </a:rPr>
                        <a:t>U</a:t>
                      </a:r>
                      <a:endParaRPr lang="en-US" sz="12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Arial"/>
                          <a:ea typeface="Times New Roman"/>
                          <a:cs typeface="Times New Roman"/>
                        </a:rPr>
                        <a:t>-</a:t>
                      </a:r>
                      <a:r>
                        <a:rPr lang="en-US" sz="1200">
                          <a:latin typeface="Arial"/>
                          <a:ea typeface="Times New Roman"/>
                          <a:cs typeface="Times New Roman"/>
                        </a:rPr>
                        <a:t> U U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Arial"/>
                          <a:ea typeface="Times New Roman"/>
                          <a:cs typeface="Times New Roman"/>
                        </a:rPr>
                        <a:t>-</a:t>
                      </a:r>
                      <a:r>
                        <a:rPr lang="en-US" sz="1200">
                          <a:latin typeface="Arial"/>
                          <a:ea typeface="Times New Roman"/>
                          <a:cs typeface="Times New Roman"/>
                        </a:rPr>
                        <a:t> U U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Arial"/>
                          <a:ea typeface="Times New Roman"/>
                          <a:cs typeface="Times New Roman"/>
                        </a:rPr>
                        <a:t>-</a:t>
                      </a:r>
                      <a:r>
                        <a:rPr lang="en-US" sz="1200">
                          <a:latin typeface="Arial"/>
                          <a:ea typeface="Times New Roman"/>
                          <a:cs typeface="Times New Roman"/>
                        </a:rPr>
                        <a:t> U U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Arial"/>
                          <a:ea typeface="Times New Roman"/>
                          <a:cs typeface="Arial"/>
                        </a:rPr>
                        <a:t>- -</a:t>
                      </a:r>
                      <a:endParaRPr lang="en-US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Arial"/>
                          <a:ea typeface="Times New Roman"/>
                          <a:cs typeface="Arial"/>
                        </a:rPr>
                        <a:t>- -</a:t>
                      </a:r>
                      <a:endParaRPr lang="en-US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Arial"/>
                          <a:ea typeface="Times New Roman"/>
                          <a:cs typeface="Arial"/>
                        </a:rPr>
                        <a:t>- -</a:t>
                      </a:r>
                      <a:endParaRPr lang="en-US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Arial"/>
                          <a:ea typeface="Times New Roman"/>
                          <a:cs typeface="Arial"/>
                        </a:rPr>
                        <a:t>- -</a:t>
                      </a:r>
                      <a:endParaRPr lang="en-US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Arial"/>
                          <a:ea typeface="Times New Roman"/>
                          <a:cs typeface="Arial"/>
                        </a:rPr>
                        <a:t>- -</a:t>
                      </a:r>
                      <a:endParaRPr lang="en-US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Arial"/>
                          <a:ea typeface="Times New Roman"/>
                          <a:cs typeface="Times New Roman"/>
                        </a:rPr>
                        <a:t>-</a:t>
                      </a:r>
                      <a:r>
                        <a:rPr lang="en-US" sz="1200" dirty="0">
                          <a:latin typeface="Arial"/>
                          <a:ea typeface="Times New Roman"/>
                          <a:cs typeface="Times New Roman"/>
                        </a:rPr>
                        <a:t> U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228600" y="5410200"/>
            <a:ext cx="164147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 sz="1200" b="1">
                <a:cs typeface="Times New Roman" pitchFamily="18" charset="0"/>
              </a:rPr>
              <a:t>*Dactylic hexameter</a:t>
            </a:r>
            <a:endParaRPr lang="en-US"/>
          </a:p>
        </p:txBody>
      </p:sp>
      <p:sp>
        <p:nvSpPr>
          <p:cNvPr id="29" name="Rectangle 28"/>
          <p:cNvSpPr>
            <a:spLocks noChangeArrowheads="1"/>
          </p:cNvSpPr>
          <p:nvPr/>
        </p:nvSpPr>
        <p:spPr bwMode="auto">
          <a:xfrm>
            <a:off x="7086600" y="1057275"/>
            <a:ext cx="4572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5400">
                <a:latin typeface="Calibri" pitchFamily="34" charset="0"/>
              </a:rPr>
              <a:t>˘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379413" y="2133600"/>
            <a:ext cx="80581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>
                <a:latin typeface="Calibri" pitchFamily="34" charset="0"/>
              </a:rPr>
              <a:t>Step 1: Check for </a:t>
            </a:r>
            <a:r>
              <a:rPr lang="en-US" sz="2800">
                <a:solidFill>
                  <a:srgbClr val="FF0000"/>
                </a:solidFill>
                <a:latin typeface="Calibri" pitchFamily="34" charset="0"/>
              </a:rPr>
              <a:t>elisions</a:t>
            </a:r>
            <a:r>
              <a:rPr lang="en-US" sz="2400">
                <a:latin typeface="Calibri" pitchFamily="34" charset="0"/>
              </a:rPr>
              <a:t>.   vowel-vowel, </a:t>
            </a:r>
            <a:r>
              <a:rPr lang="en-US" sz="2400">
                <a:solidFill>
                  <a:srgbClr val="FF0000"/>
                </a:solidFill>
                <a:latin typeface="Calibri" pitchFamily="34" charset="0"/>
              </a:rPr>
              <a:t>m-vowel,</a:t>
            </a:r>
            <a:r>
              <a:rPr lang="en-US" sz="2400">
                <a:latin typeface="Calibri" pitchFamily="34" charset="0"/>
              </a:rPr>
              <a:t> vowel-h</a:t>
            </a:r>
            <a:endParaRPr lang="en-US" sz="2000">
              <a:latin typeface="Calibri" pitchFamily="34" charset="0"/>
            </a:endParaRP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381000" y="4276725"/>
            <a:ext cx="477043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>
                <a:latin typeface="Calibri" pitchFamily="34" charset="0"/>
              </a:rPr>
              <a:t>Step 3: Mark long by </a:t>
            </a:r>
            <a:r>
              <a:rPr lang="en-US" sz="2800">
                <a:solidFill>
                  <a:srgbClr val="7030A0"/>
                </a:solidFill>
                <a:latin typeface="Calibri" pitchFamily="34" charset="0"/>
              </a:rPr>
              <a:t>POSITION.</a:t>
            </a: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381000" y="3124200"/>
            <a:ext cx="4546600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>
                <a:latin typeface="Calibri" pitchFamily="34" charset="0"/>
              </a:rPr>
              <a:t>Step 2: Mark long by </a:t>
            </a:r>
            <a:r>
              <a:rPr lang="en-US" sz="2800">
                <a:solidFill>
                  <a:srgbClr val="00B0F0"/>
                </a:solidFill>
                <a:latin typeface="Calibri" pitchFamily="34" charset="0"/>
              </a:rPr>
              <a:t>NATURE</a:t>
            </a:r>
            <a:r>
              <a:rPr lang="en-US" sz="2800">
                <a:latin typeface="Calibri" pitchFamily="34" charset="0"/>
              </a:rPr>
              <a:t>.</a:t>
            </a:r>
          </a:p>
          <a:p>
            <a:r>
              <a:rPr lang="en-US" sz="2800">
                <a:latin typeface="Calibri" pitchFamily="34" charset="0"/>
              </a:rPr>
              <a:t>	</a:t>
            </a:r>
          </a:p>
        </p:txBody>
      </p:sp>
      <p:sp>
        <p:nvSpPr>
          <p:cNvPr id="28" name="Rectangle 27"/>
          <p:cNvSpPr>
            <a:spLocks noChangeArrowheads="1"/>
          </p:cNvSpPr>
          <p:nvPr/>
        </p:nvSpPr>
        <p:spPr bwMode="auto">
          <a:xfrm>
            <a:off x="2743200" y="1066800"/>
            <a:ext cx="71437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5400">
                <a:latin typeface="Calibri" pitchFamily="34" charset="0"/>
              </a:rPr>
              <a:t>˘˘</a:t>
            </a:r>
          </a:p>
        </p:txBody>
      </p:sp>
      <p:sp>
        <p:nvSpPr>
          <p:cNvPr id="32" name="TextBox 31"/>
          <p:cNvSpPr txBox="1">
            <a:spLocks noChangeArrowheads="1"/>
          </p:cNvSpPr>
          <p:nvPr/>
        </p:nvSpPr>
        <p:spPr bwMode="auto">
          <a:xfrm rot="574883">
            <a:off x="7197725" y="1028700"/>
            <a:ext cx="4921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latin typeface="Calibri" pitchFamily="34" charset="0"/>
                <a:sym typeface="Webdings" pitchFamily="18" charset="2"/>
              </a:rPr>
              <a:t></a:t>
            </a:r>
            <a:endParaRPr lang="en-US" sz="2400">
              <a:latin typeface="Calibri" pitchFamily="34" charset="0"/>
            </a:endParaRPr>
          </a:p>
        </p:txBody>
      </p:sp>
      <p:sp>
        <p:nvSpPr>
          <p:cNvPr id="31" name="TextBox 30"/>
          <p:cNvSpPr txBox="1">
            <a:spLocks noChangeArrowheads="1"/>
          </p:cNvSpPr>
          <p:nvPr/>
        </p:nvSpPr>
        <p:spPr bwMode="auto">
          <a:xfrm>
            <a:off x="1524000" y="1066800"/>
            <a:ext cx="7620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6000">
                <a:solidFill>
                  <a:srgbClr val="FF0000"/>
                </a:solidFill>
                <a:latin typeface="Calibri" pitchFamily="34" charset="0"/>
                <a:sym typeface="Webdings" pitchFamily="18" charset="2"/>
              </a:rPr>
              <a:t></a:t>
            </a:r>
            <a:endParaRPr lang="en-US" sz="6000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36" name="Rectangle 35"/>
          <p:cNvSpPr>
            <a:spLocks noChangeArrowheads="1"/>
          </p:cNvSpPr>
          <p:nvPr/>
        </p:nvSpPr>
        <p:spPr bwMode="auto">
          <a:xfrm>
            <a:off x="7543800" y="1066800"/>
            <a:ext cx="4572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5400">
                <a:solidFill>
                  <a:srgbClr val="00B0F0"/>
                </a:solidFill>
                <a:latin typeface="Calibri" pitchFamily="34" charset="0"/>
              </a:rPr>
              <a:t>ˉ</a:t>
            </a:r>
          </a:p>
        </p:txBody>
      </p:sp>
      <p:sp>
        <p:nvSpPr>
          <p:cNvPr id="37" name="Rectangle 36"/>
          <p:cNvSpPr>
            <a:spLocks noChangeArrowheads="1"/>
          </p:cNvSpPr>
          <p:nvPr/>
        </p:nvSpPr>
        <p:spPr bwMode="auto">
          <a:xfrm>
            <a:off x="6324600" y="1066800"/>
            <a:ext cx="4572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5400">
                <a:solidFill>
                  <a:srgbClr val="00B0F0"/>
                </a:solidFill>
                <a:latin typeface="Calibri" pitchFamily="34" charset="0"/>
              </a:rPr>
              <a:t>ˉ</a:t>
            </a:r>
          </a:p>
        </p:txBody>
      </p:sp>
      <p:sp>
        <p:nvSpPr>
          <p:cNvPr id="38" name="Rectangle 37"/>
          <p:cNvSpPr>
            <a:spLocks noChangeArrowheads="1"/>
          </p:cNvSpPr>
          <p:nvPr/>
        </p:nvSpPr>
        <p:spPr bwMode="auto">
          <a:xfrm>
            <a:off x="5334000" y="1066800"/>
            <a:ext cx="4572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5400">
                <a:solidFill>
                  <a:srgbClr val="00B0F0"/>
                </a:solidFill>
                <a:latin typeface="Calibri" pitchFamily="34" charset="0"/>
              </a:rPr>
              <a:t>ˉ</a:t>
            </a:r>
          </a:p>
        </p:txBody>
      </p:sp>
      <p:sp>
        <p:nvSpPr>
          <p:cNvPr id="39" name="Rectangle 38"/>
          <p:cNvSpPr>
            <a:spLocks noChangeArrowheads="1"/>
          </p:cNvSpPr>
          <p:nvPr/>
        </p:nvSpPr>
        <p:spPr bwMode="auto">
          <a:xfrm>
            <a:off x="152400" y="1066800"/>
            <a:ext cx="4572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5400">
                <a:solidFill>
                  <a:srgbClr val="00B0F0"/>
                </a:solidFill>
                <a:latin typeface="Calibri" pitchFamily="34" charset="0"/>
              </a:rPr>
              <a:t>ˉ</a:t>
            </a:r>
          </a:p>
        </p:txBody>
      </p:sp>
      <p:sp>
        <p:nvSpPr>
          <p:cNvPr id="40" name="Rectangle 39"/>
          <p:cNvSpPr>
            <a:spLocks noChangeArrowheads="1"/>
          </p:cNvSpPr>
          <p:nvPr/>
        </p:nvSpPr>
        <p:spPr bwMode="auto">
          <a:xfrm>
            <a:off x="3429000" y="1057275"/>
            <a:ext cx="4572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5400">
                <a:solidFill>
                  <a:srgbClr val="7030A0"/>
                </a:solidFill>
                <a:latin typeface="Calibri" pitchFamily="34" charset="0"/>
              </a:rPr>
              <a:t>ˉ</a:t>
            </a:r>
          </a:p>
        </p:txBody>
      </p:sp>
      <p:sp>
        <p:nvSpPr>
          <p:cNvPr id="41" name="Rectangle 40"/>
          <p:cNvSpPr>
            <a:spLocks noChangeArrowheads="1"/>
          </p:cNvSpPr>
          <p:nvPr/>
        </p:nvSpPr>
        <p:spPr bwMode="auto">
          <a:xfrm>
            <a:off x="990600" y="1066800"/>
            <a:ext cx="4572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5400">
                <a:solidFill>
                  <a:srgbClr val="7030A0"/>
                </a:solidFill>
                <a:latin typeface="Calibri" pitchFamily="34" charset="0"/>
              </a:rPr>
              <a:t>ˉ</a:t>
            </a:r>
          </a:p>
        </p:txBody>
      </p:sp>
      <p:sp>
        <p:nvSpPr>
          <p:cNvPr id="43" name="TextBox 42"/>
          <p:cNvSpPr txBox="1">
            <a:spLocks noChangeArrowheads="1"/>
          </p:cNvSpPr>
          <p:nvPr/>
        </p:nvSpPr>
        <p:spPr bwMode="auto">
          <a:xfrm rot="574883">
            <a:off x="3235325" y="952500"/>
            <a:ext cx="4921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latin typeface="Calibri" pitchFamily="34" charset="0"/>
                <a:sym typeface="Webdings" pitchFamily="18" charset="2"/>
              </a:rPr>
              <a:t></a:t>
            </a:r>
            <a:endParaRPr lang="en-US" sz="2400">
              <a:latin typeface="Calibri" pitchFamily="34" charset="0"/>
            </a:endParaRPr>
          </a:p>
        </p:txBody>
      </p:sp>
      <p:sp>
        <p:nvSpPr>
          <p:cNvPr id="44" name="TextBox 43"/>
          <p:cNvSpPr txBox="1">
            <a:spLocks noChangeArrowheads="1"/>
          </p:cNvSpPr>
          <p:nvPr/>
        </p:nvSpPr>
        <p:spPr bwMode="auto">
          <a:xfrm>
            <a:off x="8077200" y="914400"/>
            <a:ext cx="34448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latin typeface="Calibri" pitchFamily="34" charset="0"/>
                <a:sym typeface="Webdings" pitchFamily="18" charset="2"/>
              </a:rPr>
              <a:t>X</a:t>
            </a:r>
            <a:endParaRPr lang="en-US" sz="2400">
              <a:latin typeface="Calibri" pitchFamily="34" charset="0"/>
            </a:endParaRPr>
          </a:p>
        </p:txBody>
      </p:sp>
      <p:sp>
        <p:nvSpPr>
          <p:cNvPr id="45" name="Rectangle 44"/>
          <p:cNvSpPr>
            <a:spLocks noChangeArrowheads="1"/>
          </p:cNvSpPr>
          <p:nvPr/>
        </p:nvSpPr>
        <p:spPr bwMode="auto">
          <a:xfrm>
            <a:off x="6858000" y="1057275"/>
            <a:ext cx="4572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5400">
                <a:latin typeface="Calibri" pitchFamily="34" charset="0"/>
              </a:rPr>
              <a:t>˘</a:t>
            </a:r>
          </a:p>
        </p:txBody>
      </p:sp>
      <p:sp>
        <p:nvSpPr>
          <p:cNvPr id="46" name="TextBox 45"/>
          <p:cNvSpPr txBox="1">
            <a:spLocks noChangeArrowheads="1"/>
          </p:cNvSpPr>
          <p:nvPr/>
        </p:nvSpPr>
        <p:spPr bwMode="auto">
          <a:xfrm rot="574883">
            <a:off x="5797550" y="1028700"/>
            <a:ext cx="4921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latin typeface="Calibri" pitchFamily="34" charset="0"/>
                <a:sym typeface="Webdings" pitchFamily="18" charset="2"/>
              </a:rPr>
              <a:t></a:t>
            </a:r>
            <a:endParaRPr lang="en-US" sz="2400">
              <a:latin typeface="Calibri" pitchFamily="34" charset="0"/>
            </a:endParaRPr>
          </a:p>
        </p:txBody>
      </p:sp>
      <p:sp>
        <p:nvSpPr>
          <p:cNvPr id="47" name="Rectangle 46"/>
          <p:cNvSpPr>
            <a:spLocks noChangeArrowheads="1"/>
          </p:cNvSpPr>
          <p:nvPr/>
        </p:nvSpPr>
        <p:spPr bwMode="auto">
          <a:xfrm>
            <a:off x="4876800" y="1057275"/>
            <a:ext cx="4572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5400">
                <a:latin typeface="Calibri" pitchFamily="34" charset="0"/>
              </a:rPr>
              <a:t>ˉ</a:t>
            </a:r>
          </a:p>
        </p:txBody>
      </p:sp>
      <p:sp>
        <p:nvSpPr>
          <p:cNvPr id="48" name="TextBox 47"/>
          <p:cNvSpPr txBox="1">
            <a:spLocks noChangeArrowheads="1"/>
          </p:cNvSpPr>
          <p:nvPr/>
        </p:nvSpPr>
        <p:spPr bwMode="auto">
          <a:xfrm rot="574883">
            <a:off x="4730750" y="1100138"/>
            <a:ext cx="4921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latin typeface="Calibri" pitchFamily="34" charset="0"/>
                <a:sym typeface="Webdings" pitchFamily="18" charset="2"/>
              </a:rPr>
              <a:t></a:t>
            </a:r>
            <a:endParaRPr lang="en-US" sz="2400">
              <a:latin typeface="Calibri" pitchFamily="34" charset="0"/>
            </a:endParaRPr>
          </a:p>
        </p:txBody>
      </p:sp>
      <p:sp>
        <p:nvSpPr>
          <p:cNvPr id="49" name="TextBox 48"/>
          <p:cNvSpPr txBox="1">
            <a:spLocks noChangeArrowheads="1"/>
          </p:cNvSpPr>
          <p:nvPr/>
        </p:nvSpPr>
        <p:spPr bwMode="auto">
          <a:xfrm rot="574883">
            <a:off x="1254125" y="1023938"/>
            <a:ext cx="4921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latin typeface="Calibri" pitchFamily="34" charset="0"/>
                <a:sym typeface="Webdings" pitchFamily="18" charset="2"/>
              </a:rPr>
              <a:t></a:t>
            </a:r>
            <a:endParaRPr lang="en-US" sz="2400">
              <a:latin typeface="Calibri" pitchFamily="34" charset="0"/>
            </a:endParaRPr>
          </a:p>
        </p:txBody>
      </p:sp>
      <p:sp>
        <p:nvSpPr>
          <p:cNvPr id="50" name="TextBox 49"/>
          <p:cNvSpPr txBox="1">
            <a:spLocks noChangeArrowheads="1"/>
          </p:cNvSpPr>
          <p:nvPr/>
        </p:nvSpPr>
        <p:spPr bwMode="auto">
          <a:xfrm>
            <a:off x="685800" y="152400"/>
            <a:ext cx="7546975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400">
                <a:latin typeface="Calibri" pitchFamily="34" charset="0"/>
              </a:rPr>
              <a:t>1       </a:t>
            </a:r>
            <a:r>
              <a:rPr lang="en-US" sz="1600">
                <a:latin typeface="Calibri" pitchFamily="34" charset="0"/>
              </a:rPr>
              <a:t>[6 vowels left for 2 feet]</a:t>
            </a:r>
            <a:r>
              <a:rPr lang="en-US" sz="4400">
                <a:latin typeface="Calibri" pitchFamily="34" charset="0"/>
              </a:rPr>
              <a:t>            4       5       6</a:t>
            </a:r>
          </a:p>
        </p:txBody>
      </p:sp>
      <p:sp>
        <p:nvSpPr>
          <p:cNvPr id="51" name="Rectangle 50"/>
          <p:cNvSpPr>
            <a:spLocks noChangeArrowheads="1"/>
          </p:cNvSpPr>
          <p:nvPr/>
        </p:nvSpPr>
        <p:spPr bwMode="auto">
          <a:xfrm>
            <a:off x="4114800" y="1066800"/>
            <a:ext cx="94615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6000">
                <a:latin typeface="Calibri" pitchFamily="34" charset="0"/>
              </a:rPr>
              <a:t> ˘˘</a:t>
            </a:r>
          </a:p>
        </p:txBody>
      </p:sp>
      <p:sp>
        <p:nvSpPr>
          <p:cNvPr id="52" name="TextBox 51"/>
          <p:cNvSpPr txBox="1">
            <a:spLocks noChangeArrowheads="1"/>
          </p:cNvSpPr>
          <p:nvPr/>
        </p:nvSpPr>
        <p:spPr bwMode="auto">
          <a:xfrm>
            <a:off x="4462463" y="1671638"/>
            <a:ext cx="209073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>
                <a:latin typeface="Calibri" pitchFamily="34" charset="0"/>
              </a:rPr>
              <a:t>The –us is an ending</a:t>
            </a:r>
          </a:p>
          <a:p>
            <a:r>
              <a:rPr lang="en-US" sz="1200">
                <a:latin typeface="Calibri" pitchFamily="34" charset="0"/>
              </a:rPr>
              <a:t>and therefore not a diphthong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8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8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9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9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1025" grpId="0"/>
      <p:bldP spid="6145" grpId="0"/>
      <p:bldP spid="29" grpId="0"/>
      <p:bldP spid="10" grpId="0"/>
      <p:bldP spid="11" grpId="0"/>
      <p:bldP spid="12" grpId="0"/>
      <p:bldP spid="28" grpId="0"/>
      <p:bldP spid="32" grpId="0"/>
      <p:bldP spid="31" grpId="0"/>
      <p:bldP spid="36" grpId="0"/>
      <p:bldP spid="37" grpId="0"/>
      <p:bldP spid="38" grpId="0"/>
      <p:bldP spid="39" grpId="0"/>
      <p:bldP spid="40" grpId="0"/>
      <p:bldP spid="41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REMEMBER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 rtlCol="0">
            <a:normAutofit fontScale="85000" lnSpcReduction="20000"/>
          </a:bodyPr>
          <a:lstStyle/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/>
              <a:t>Scan for elision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/>
              <a:t>Scan for vowels long by nature (</a:t>
            </a:r>
            <a:r>
              <a:rPr lang="en-US" dirty="0" err="1"/>
              <a:t>dipthongs</a:t>
            </a:r>
            <a:r>
              <a:rPr lang="en-US" dirty="0"/>
              <a:t>, is/</a:t>
            </a:r>
            <a:r>
              <a:rPr lang="en-US" dirty="0" err="1"/>
              <a:t>os</a:t>
            </a:r>
            <a:r>
              <a:rPr lang="en-US" dirty="0"/>
              <a:t>/is/a)</a:t>
            </a:r>
          </a:p>
          <a:p>
            <a:pPr lvl="2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err="1"/>
              <a:t>Dipthongs</a:t>
            </a:r>
            <a:r>
              <a:rPr lang="en-US" dirty="0"/>
              <a:t> = </a:t>
            </a:r>
            <a:r>
              <a:rPr lang="en-US" b="1" dirty="0" err="1">
                <a:solidFill>
                  <a:srgbClr val="7030A0"/>
                </a:solidFill>
              </a:rPr>
              <a:t>ae</a:t>
            </a:r>
            <a:r>
              <a:rPr lang="en-US" b="1" dirty="0">
                <a:solidFill>
                  <a:srgbClr val="7030A0"/>
                </a:solidFill>
              </a:rPr>
              <a:t>   au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b="1" dirty="0">
                <a:solidFill>
                  <a:srgbClr val="7030A0"/>
                </a:solidFill>
              </a:rPr>
              <a:t> </a:t>
            </a:r>
            <a:r>
              <a:rPr lang="en-US" b="1" dirty="0" err="1">
                <a:solidFill>
                  <a:srgbClr val="7030A0"/>
                </a:solidFill>
              </a:rPr>
              <a:t>ei</a:t>
            </a:r>
            <a:r>
              <a:rPr lang="en-US" b="1" dirty="0">
                <a:solidFill>
                  <a:srgbClr val="7030A0"/>
                </a:solidFill>
              </a:rPr>
              <a:t>  </a:t>
            </a:r>
            <a:r>
              <a:rPr lang="en-US" b="1" dirty="0" err="1">
                <a:solidFill>
                  <a:srgbClr val="7030A0"/>
                </a:solidFill>
              </a:rPr>
              <a:t>eu</a:t>
            </a:r>
            <a:r>
              <a:rPr lang="en-US" b="1" dirty="0">
                <a:solidFill>
                  <a:srgbClr val="7030A0"/>
                </a:solidFill>
              </a:rPr>
              <a:t>  </a:t>
            </a:r>
            <a:r>
              <a:rPr lang="en-US" b="1" dirty="0" err="1">
                <a:solidFill>
                  <a:srgbClr val="7030A0"/>
                </a:solidFill>
              </a:rPr>
              <a:t>oe</a:t>
            </a:r>
            <a:r>
              <a:rPr lang="en-US" b="1" dirty="0">
                <a:solidFill>
                  <a:srgbClr val="7030A0"/>
                </a:solidFill>
              </a:rPr>
              <a:t>  </a:t>
            </a:r>
            <a:r>
              <a:rPr lang="en-US" b="1" dirty="0" err="1">
                <a:solidFill>
                  <a:srgbClr val="7030A0"/>
                </a:solidFill>
              </a:rPr>
              <a:t>ui</a:t>
            </a:r>
            <a:r>
              <a:rPr lang="en-US" dirty="0">
                <a:solidFill>
                  <a:srgbClr val="7030A0"/>
                </a:solidFill>
              </a:rPr>
              <a:t> </a:t>
            </a:r>
            <a:endParaRPr lang="en-US" dirty="0"/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/>
              <a:t>Scan for vowels long by position (followed by 2 consonants)</a:t>
            </a:r>
          </a:p>
          <a:p>
            <a:pPr lvl="2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/>
              <a:t>Ph, </a:t>
            </a:r>
            <a:r>
              <a:rPr lang="en-US" dirty="0" err="1"/>
              <a:t>Th</a:t>
            </a:r>
            <a:r>
              <a:rPr lang="en-US" dirty="0"/>
              <a:t>, Ch, </a:t>
            </a:r>
            <a:r>
              <a:rPr lang="en-US" dirty="0" err="1"/>
              <a:t>Qu</a:t>
            </a:r>
            <a:r>
              <a:rPr lang="en-US" dirty="0"/>
              <a:t> = 1 consonant</a:t>
            </a:r>
          </a:p>
          <a:p>
            <a:pPr lvl="2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/>
              <a:t>X= 2 consonants</a:t>
            </a:r>
          </a:p>
          <a:p>
            <a:pPr lvl="2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/>
              <a:t>Ignore the letter “H”</a:t>
            </a:r>
          </a:p>
          <a:p>
            <a:pPr lvl="2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err="1"/>
              <a:t>i</a:t>
            </a:r>
            <a:r>
              <a:rPr lang="en-US" dirty="0"/>
              <a:t> (in front of a vowel) = consonant (the letter J)</a:t>
            </a:r>
          </a:p>
          <a:p>
            <a:pPr lvl="3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err="1"/>
              <a:t>Iam</a:t>
            </a:r>
            <a:r>
              <a:rPr lang="en-US" dirty="0"/>
              <a:t> = Jam</a:t>
            </a:r>
          </a:p>
          <a:p>
            <a:pPr lvl="3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err="1"/>
              <a:t>Iuno</a:t>
            </a:r>
            <a:r>
              <a:rPr lang="en-US" dirty="0"/>
              <a:t> = Juno</a:t>
            </a:r>
          </a:p>
          <a:p>
            <a:pPr lvl="1">
              <a:buFont typeface="Arial" pitchFamily="34" charset="0"/>
              <a:buChar char="–"/>
              <a:defRPr/>
            </a:pPr>
            <a:r>
              <a:rPr lang="en-US" dirty="0"/>
              <a:t>Scan for vowels short by position</a:t>
            </a:r>
          </a:p>
          <a:p>
            <a:pPr lvl="2">
              <a:buFont typeface="Arial" pitchFamily="34" charset="0"/>
              <a:buChar char="–"/>
              <a:defRPr/>
            </a:pPr>
            <a:r>
              <a:rPr lang="en-US" dirty="0" err="1"/>
              <a:t>Vv</a:t>
            </a:r>
            <a:r>
              <a:rPr lang="en-US" dirty="0"/>
              <a:t> – 1</a:t>
            </a:r>
            <a:r>
              <a:rPr lang="en-US" baseline="30000" dirty="0"/>
              <a:t>st</a:t>
            </a:r>
            <a:r>
              <a:rPr lang="en-US" dirty="0"/>
              <a:t> vowel </a:t>
            </a:r>
            <a:r>
              <a:rPr lang="en-US"/>
              <a:t>is short</a:t>
            </a:r>
            <a:endParaRPr lang="en-US" dirty="0"/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/>
              <a:t>Start from the end and mark the feet</a:t>
            </a:r>
          </a:p>
          <a:p>
            <a:pPr lvl="2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/>
              <a:t>Last foot = spondee   -- --</a:t>
            </a:r>
          </a:p>
          <a:p>
            <a:pPr lvl="2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/>
              <a:t> 5</a:t>
            </a:r>
            <a:r>
              <a:rPr lang="en-US" baseline="30000" dirty="0"/>
              <a:t>th</a:t>
            </a:r>
            <a:r>
              <a:rPr lang="en-US" dirty="0"/>
              <a:t> foot = dactyl    -- U </a:t>
            </a:r>
            <a:r>
              <a:rPr lang="en-US" dirty="0" err="1"/>
              <a:t>U</a:t>
            </a:r>
            <a:endParaRPr lang="en-US" dirty="0"/>
          </a:p>
          <a:p>
            <a:pPr lvl="2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/>
              <a:t>First 4 feet are either spondee or dactyl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3173</TotalTime>
  <Words>2166</Words>
  <Application>Microsoft Office PowerPoint</Application>
  <PresentationFormat>On-screen Show (4:3)</PresentationFormat>
  <Paragraphs>420</Paragraphs>
  <Slides>30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7" baseType="lpstr">
      <vt:lpstr>Arial</vt:lpstr>
      <vt:lpstr>Calibri</vt:lpstr>
      <vt:lpstr>Franklin Gothic Book</vt:lpstr>
      <vt:lpstr>Perpetua</vt:lpstr>
      <vt:lpstr>Times New Roman</vt:lpstr>
      <vt:lpstr>Wingdings 2</vt:lpstr>
      <vt:lpstr>Equity</vt:lpstr>
      <vt:lpstr>Latin Meter</vt:lpstr>
      <vt:lpstr>What is meter?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Marking the length of the vowels</vt:lpstr>
      <vt:lpstr>PowerPoint Presentation</vt:lpstr>
      <vt:lpstr>Diphthongs are made up of 2 vowels, so they’re twice as long as a normal, short vowel  logically, they are long</vt:lpstr>
      <vt:lpstr>Mark the diphthongs</vt:lpstr>
      <vt:lpstr>PowerPoint Presentation</vt:lpstr>
      <vt:lpstr>Marking the length of the vowels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How to figure out the length of vowels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REMEMBER</vt:lpstr>
    </vt:vector>
  </TitlesOfParts>
  <Company>Denton ISD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Latin Meter</dc:title>
  <dc:creator>Denton ISD</dc:creator>
  <cp:lastModifiedBy>Jonathan Hills</cp:lastModifiedBy>
  <cp:revision>36</cp:revision>
  <dcterms:created xsi:type="dcterms:W3CDTF">2009-07-08T02:20:45Z</dcterms:created>
  <dcterms:modified xsi:type="dcterms:W3CDTF">2025-01-17T16:39:36Z</dcterms:modified>
</cp:coreProperties>
</file>